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61" r:id="rId3"/>
    <p:sldId id="267" r:id="rId4"/>
    <p:sldId id="262" r:id="rId5"/>
    <p:sldId id="263" r:id="rId6"/>
    <p:sldId id="274" r:id="rId7"/>
    <p:sldId id="275" r:id="rId8"/>
    <p:sldId id="276" r:id="rId9"/>
    <p:sldId id="277" r:id="rId10"/>
    <p:sldId id="278" r:id="rId11"/>
    <p:sldId id="279" r:id="rId12"/>
    <p:sldId id="280" r:id="rId13"/>
    <p:sldId id="281" r:id="rId14"/>
  </p:sldIdLst>
  <p:sldSz cx="9144000" cy="6858000" type="screen4x3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20"/>
    <p:restoredTop sz="94660"/>
  </p:normalViewPr>
  <p:slideViewPr>
    <p:cSldViewPr>
      <p:cViewPr varScale="1">
        <p:scale>
          <a:sx n="91" d="100"/>
          <a:sy n="91" d="100"/>
        </p:scale>
        <p:origin x="972" y="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7" Type="http://schemas.openxmlformats.org/officeDocument/2006/relationships/tableStyles" Target="tableStyles.xml"/><Relationship Id="rId16" Type="http://schemas.openxmlformats.org/officeDocument/2006/relationships/viewProps" Target="viewProps.xml"/><Relationship Id="rId15" Type="http://schemas.openxmlformats.org/officeDocument/2006/relationships/presProps" Target="presProps.xml"/><Relationship Id="rId14" Type="http://schemas.openxmlformats.org/officeDocument/2006/relationships/slide" Target="slides/slide12.xml"/><Relationship Id="rId13" Type="http://schemas.openxmlformats.org/officeDocument/2006/relationships/slide" Target="slides/slide11.xml"/><Relationship Id="rId12" Type="http://schemas.openxmlformats.org/officeDocument/2006/relationships/slide" Target="slides/slide10.xml"/><Relationship Id="rId11" Type="http://schemas.openxmlformats.org/officeDocument/2006/relationships/slide" Target="slides/slide9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3" Type="http://schemas.openxmlformats.org/officeDocument/2006/relationships/theme" Target="../theme/theme1.xml"/><Relationship Id="rId12" Type="http://schemas.openxmlformats.org/officeDocument/2006/relationships/image" Target="../media/image1.jpeg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tags" Target="../tags/tag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tags" Target="../tags/tag2.xml"/></Relationships>
</file>

<file path=ppt/slides/_rels/slide4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7.xml"/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7.xml"/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tags" Target="../tags/tag3.xml"/></Relationships>
</file>

<file path=ppt/slides/_rels/slide6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7.xml"/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tags" Target="../tags/tag4.xml"/></Relationships>
</file>

<file path=ppt/slides/_rels/slide7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7.xml"/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tags" Target="../tags/tag5.xml"/></Relationships>
</file>

<file path=ppt/slides/_rels/slide8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7.xml"/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tags" Target="../tags/tag6.xml"/></Relationships>
</file>

<file path=ppt/slides/_rels/slide9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7.xml"/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tags" Target="../tags/tag7.xml"/></Relationships>
</file>

<file path=ppt/slides/_rels/slide10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7.xml"/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tags" Target="../tags/tag8.xml"/></Relationships>
</file>

<file path=ppt/slides/_rels/slide11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7.xml"/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tags" Target="../tags/tag9.xml"/></Relationships>
</file>

<file path=ppt/slides/_rels/slide12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7.xml"/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tags" Target="../tags/tag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Box 2"/>
          <p:cNvSpPr txBox="1">
            <a:spLocks noChangeArrowheads="1"/>
          </p:cNvSpPr>
          <p:nvPr/>
        </p:nvSpPr>
        <p:spPr bwMode="auto">
          <a:xfrm>
            <a:off x="357188" y="1650450"/>
            <a:ext cx="8247260" cy="338137"/>
          </a:xfrm>
          <a:prstGeom prst="rect">
            <a:avLst/>
          </a:prstGeom>
          <a:gradFill rotWithShape="1">
            <a:gsLst>
              <a:gs pos="0">
                <a:srgbClr val="FF0000"/>
              </a:gs>
              <a:gs pos="100000">
                <a:srgbClr val="FF7D7D"/>
              </a:gs>
            </a:gsLst>
            <a:lin ang="0" scaled="1"/>
          </a:gradFill>
          <a:ln w="9525">
            <a:noFill/>
            <a:miter lim="800000"/>
          </a:ln>
        </p:spPr>
        <p:txBody>
          <a:bodyPr wrap="square">
            <a:spAutoFit/>
          </a:bodyPr>
          <a:lstStyle/>
          <a:p>
            <a:pPr defTabSz="1279525">
              <a:spcBef>
                <a:spcPct val="50000"/>
              </a:spcBef>
            </a:pPr>
            <a:r>
              <a:rPr lang="zh-CN" altLang="en-US" sz="1600" b="1">
                <a:solidFill>
                  <a:schemeClr val="bg1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概述</a:t>
            </a:r>
            <a:endParaRPr lang="zh-CN" altLang="en-US" sz="1600" b="1">
              <a:solidFill>
                <a:schemeClr val="bg1"/>
              </a:solidFill>
              <a:latin typeface="黑体" panose="02010609060101010101" pitchFamily="2" charset="-122"/>
              <a:ea typeface="黑体" panose="02010609060101010101" pitchFamily="2" charset="-122"/>
            </a:endParaRPr>
          </a:p>
        </p:txBody>
      </p:sp>
      <p:sp>
        <p:nvSpPr>
          <p:cNvPr id="7" name="TextBox 6"/>
          <p:cNvSpPr txBox="1">
            <a:spLocks noChangeArrowheads="1"/>
          </p:cNvSpPr>
          <p:nvPr/>
        </p:nvSpPr>
        <p:spPr bwMode="auto">
          <a:xfrm>
            <a:off x="857224" y="1268760"/>
            <a:ext cx="7023154" cy="369332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>
            <a:spAutoFit/>
          </a:bodyPr>
          <a:lstStyle/>
          <a:p>
            <a:r>
              <a:rPr lang="en-US" altLang="zh-CN" b="1" dirty="0" smtClean="0">
                <a:solidFill>
                  <a:srgbClr val="FF0000"/>
                </a:solidFill>
              </a:rPr>
              <a:t>【</a:t>
            </a:r>
            <a:r>
              <a:rPr lang="zh-CN" altLang="en-US" b="1" dirty="0" smtClean="0">
                <a:solidFill>
                  <a:srgbClr val="FF0000"/>
                </a:solidFill>
              </a:rPr>
              <a:t>型号</a:t>
            </a:r>
            <a:r>
              <a:rPr lang="en-US" altLang="zh-CN" b="1" dirty="0" smtClean="0">
                <a:solidFill>
                  <a:srgbClr val="FF0000"/>
                </a:solidFill>
              </a:rPr>
              <a:t>:F3088A/B5】</a:t>
            </a:r>
            <a:endParaRPr lang="zh-CN" altLang="en-US" b="1" dirty="0">
              <a:solidFill>
                <a:srgbClr val="FF0000"/>
              </a:solidFill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395536" y="1917085"/>
            <a:ext cx="8534182" cy="49644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1900"/>
              </a:lnSpc>
            </a:pPr>
            <a:r>
              <a:rPr lang="zh-CN" altLang="en-US" sz="1000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防水：</a:t>
            </a:r>
            <a:endParaRPr lang="en-US" altLang="zh-CN" sz="1000" b="1" dirty="0" smtClean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ts val="1900"/>
              </a:lnSpc>
            </a:pPr>
            <a:r>
              <a:rPr lang="en-US" altLang="zh-CN" sz="1000" dirty="0" smtClean="0"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r>
              <a:rPr lang="en-US" altLang="zh-CN" sz="1000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r>
              <a:rPr lang="zh-CN" altLang="en-US" sz="1000" dirty="0" smtClean="0">
                <a:latin typeface="Arial" panose="020B0604020202020204" pitchFamily="34" charset="0"/>
                <a:cs typeface="Arial" panose="020B0604020202020204" pitchFamily="34" charset="0"/>
              </a:rPr>
              <a:t>使用防水透气螺</a:t>
            </a:r>
            <a:r>
              <a:rPr lang="zh-CN" altLang="en-US" sz="1000" dirty="0" smtClean="0">
                <a:latin typeface="Arial" panose="020B0604020202020204" pitchFamily="34" charset="0"/>
                <a:cs typeface="Arial" panose="020B0604020202020204" pitchFamily="34" charset="0"/>
              </a:rPr>
              <a:t>塞，平衡内外压差，</a:t>
            </a:r>
            <a:r>
              <a:rPr lang="zh-CN" altLang="en-US" sz="1000" dirty="0" smtClean="0">
                <a:latin typeface="宋体" panose="02010600030101010101" pitchFamily="2" charset="-122"/>
                <a:ea typeface="宋体" panose="02010600030101010101" pitchFamily="2" charset="-122"/>
              </a:rPr>
              <a:t>避免热胀冷缩时吸进水气，出现凝结现象</a:t>
            </a:r>
            <a:r>
              <a:rPr lang="zh-CN" altLang="en-US" sz="1000" dirty="0" smtClean="0">
                <a:latin typeface="Arial" panose="020B0604020202020204" pitchFamily="34" charset="0"/>
                <a:cs typeface="Arial" panose="020B0604020202020204" pitchFamily="34" charset="0"/>
              </a:rPr>
              <a:t>；</a:t>
            </a:r>
            <a:endParaRPr lang="en-US" altLang="zh-CN" sz="10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ts val="1900"/>
              </a:lnSpc>
            </a:pPr>
            <a:r>
              <a:rPr lang="en-US" altLang="zh-CN" sz="1000" dirty="0" smtClean="0">
                <a:latin typeface="Arial" panose="020B0604020202020204" pitchFamily="34" charset="0"/>
                <a:cs typeface="Arial" panose="020B0604020202020204" pitchFamily="34" charset="0"/>
              </a:rPr>
              <a:t>2.</a:t>
            </a:r>
            <a:r>
              <a:rPr lang="zh-CN" altLang="en-US" sz="1000" dirty="0" smtClean="0">
                <a:latin typeface="Arial" panose="020B0604020202020204" pitchFamily="34" charset="0"/>
                <a:cs typeface="Arial" panose="020B0604020202020204" pitchFamily="34" charset="0"/>
              </a:rPr>
              <a:t>密封圈采用进口耐老化硅橡胶原料；</a:t>
            </a:r>
            <a:endParaRPr lang="en-US" altLang="zh-CN" sz="10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ts val="1900"/>
              </a:lnSpc>
            </a:pPr>
            <a:r>
              <a:rPr lang="en-US" altLang="zh-CN" sz="1000" dirty="0" smtClean="0">
                <a:latin typeface="Arial" panose="020B0604020202020204" pitchFamily="34" charset="0"/>
                <a:cs typeface="Arial" panose="020B0604020202020204" pitchFamily="34" charset="0"/>
              </a:rPr>
              <a:t>3.</a:t>
            </a:r>
            <a:r>
              <a:rPr lang="zh-CN" altLang="en-US" sz="1000" dirty="0" smtClean="0">
                <a:latin typeface="Arial" panose="020B0604020202020204" pitchFamily="34" charset="0"/>
                <a:cs typeface="Arial" panose="020B0604020202020204" pitchFamily="34" charset="0"/>
              </a:rPr>
              <a:t>防护等级</a:t>
            </a:r>
            <a:r>
              <a:rPr lang="en-US" altLang="zh-CN" sz="1000" dirty="0" smtClean="0">
                <a:latin typeface="Arial" panose="020B0604020202020204" pitchFamily="34" charset="0"/>
                <a:cs typeface="Arial" panose="020B0604020202020204" pitchFamily="34" charset="0"/>
              </a:rPr>
              <a:t>IP66</a:t>
            </a:r>
            <a:r>
              <a:rPr lang="zh-CN" altLang="en-US" sz="1000" dirty="0" smtClean="0">
                <a:latin typeface="Arial" panose="020B0604020202020204" pitchFamily="34" charset="0"/>
                <a:cs typeface="Arial" panose="020B0604020202020204" pitchFamily="34" charset="0"/>
              </a:rPr>
              <a:t>。</a:t>
            </a:r>
            <a:endParaRPr lang="en-US" altLang="zh-CN" sz="10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ts val="1900"/>
              </a:lnSpc>
            </a:pPr>
            <a:r>
              <a:rPr lang="zh-CN" altLang="en-US" sz="1000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防雷</a:t>
            </a:r>
            <a:r>
              <a:rPr lang="en-US" altLang="zh-CN" sz="1000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  <a:r>
              <a:rPr lang="zh-CN" altLang="en-US" sz="1000" dirty="0" smtClean="0">
                <a:latin typeface="Arial" panose="020B0604020202020204" pitchFamily="34" charset="0"/>
                <a:cs typeface="Arial" panose="020B0604020202020204" pitchFamily="34" charset="0"/>
              </a:rPr>
              <a:t>设计中采用针对感应雷击及静电（</a:t>
            </a:r>
            <a:r>
              <a:rPr lang="en-US" altLang="zh-CN" sz="1000" dirty="0" smtClean="0">
                <a:latin typeface="Arial" panose="020B0604020202020204" pitchFamily="34" charset="0"/>
                <a:cs typeface="Arial" panose="020B0604020202020204" pitchFamily="34" charset="0"/>
              </a:rPr>
              <a:t>ESD) </a:t>
            </a:r>
            <a:r>
              <a:rPr lang="zh-CN" altLang="en-US" sz="1000" dirty="0" smtClean="0">
                <a:latin typeface="Arial" panose="020B0604020202020204" pitchFamily="34" charset="0"/>
                <a:cs typeface="Arial" panose="020B0604020202020204" pitchFamily="34" charset="0"/>
              </a:rPr>
              <a:t>的专用防护元件，器件性能符合</a:t>
            </a:r>
            <a:r>
              <a:rPr lang="en-US" altLang="zh-CN" sz="1000" dirty="0" smtClean="0">
                <a:latin typeface="Arial" panose="020B0604020202020204" pitchFamily="34" charset="0"/>
                <a:cs typeface="Arial" panose="020B0604020202020204" pitchFamily="34" charset="0"/>
              </a:rPr>
              <a:t>IEC61000-4(Level4)</a:t>
            </a:r>
            <a:r>
              <a:rPr lang="zh-CN" altLang="en-US" sz="1000" dirty="0" smtClean="0">
                <a:latin typeface="Arial" panose="020B0604020202020204" pitchFamily="34" charset="0"/>
                <a:cs typeface="Arial" panose="020B0604020202020204" pitchFamily="34" charset="0"/>
              </a:rPr>
              <a:t>的检测标准。突波电流（</a:t>
            </a:r>
            <a:r>
              <a:rPr lang="en-US" altLang="zh-CN" sz="1000" dirty="0" smtClean="0">
                <a:latin typeface="Arial" panose="020B0604020202020204" pitchFamily="34" charset="0"/>
                <a:cs typeface="Arial" panose="020B0604020202020204" pitchFamily="34" charset="0"/>
              </a:rPr>
              <a:t>Peak Current)</a:t>
            </a:r>
            <a:r>
              <a:rPr lang="zh-CN" altLang="en-US" sz="1000" dirty="0" smtClean="0">
                <a:latin typeface="Arial" panose="020B0604020202020204" pitchFamily="34" charset="0"/>
                <a:cs typeface="Arial" panose="020B0604020202020204" pitchFamily="34" charset="0"/>
              </a:rPr>
              <a:t>最高可达</a:t>
            </a:r>
            <a:r>
              <a:rPr lang="en-US" altLang="zh-CN" sz="1000" dirty="0" smtClean="0">
                <a:latin typeface="Arial" panose="020B0604020202020204" pitchFamily="34" charset="0"/>
                <a:cs typeface="Arial" panose="020B0604020202020204" pitchFamily="34" charset="0"/>
              </a:rPr>
              <a:t>3000A(8/20</a:t>
            </a:r>
            <a:r>
              <a:rPr lang="el-GR" altLang="zh-CN" sz="1000" dirty="0" smtClean="0">
                <a:latin typeface="Arial" panose="020B0604020202020204" pitchFamily="34" charset="0"/>
                <a:cs typeface="Arial" panose="020B0604020202020204" pitchFamily="34" charset="0"/>
              </a:rPr>
              <a:t>μ</a:t>
            </a:r>
            <a:r>
              <a:rPr lang="en-US" altLang="zh-CN" sz="1000" dirty="0" smtClean="0">
                <a:latin typeface="Arial" panose="020B0604020202020204" pitchFamily="34" charset="0"/>
                <a:cs typeface="Arial" panose="020B0604020202020204" pitchFamily="34" charset="0"/>
              </a:rPr>
              <a:t>S) </a:t>
            </a:r>
            <a:r>
              <a:rPr lang="zh-CN" altLang="en-US" sz="1000" dirty="0" smtClean="0">
                <a:latin typeface="Arial" panose="020B0604020202020204" pitchFamily="34" charset="0"/>
                <a:cs typeface="Arial" panose="020B0604020202020204" pitchFamily="34" charset="0"/>
              </a:rPr>
              <a:t>。</a:t>
            </a:r>
            <a:endParaRPr lang="en-US" altLang="zh-CN" sz="10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ts val="1900"/>
              </a:lnSpc>
            </a:pPr>
            <a:r>
              <a:rPr lang="zh-CN" altLang="en-US" sz="1000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宽范围的输入电压：全电压，</a:t>
            </a:r>
            <a:r>
              <a:rPr lang="en-US" altLang="zh-CN" sz="1000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100</a:t>
            </a:r>
            <a:r>
              <a:rPr lang="zh-CN" altLang="en-US" sz="1000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～</a:t>
            </a:r>
            <a:r>
              <a:rPr lang="en-US" altLang="zh-CN" sz="1000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240VAC±10% , </a:t>
            </a:r>
            <a:r>
              <a:rPr lang="zh-CN" altLang="en-US" sz="1000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设计优点：</a:t>
            </a:r>
            <a:endParaRPr lang="zh-CN" altLang="en-US" sz="1000" b="1" dirty="0" smtClean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ts val="1900"/>
              </a:lnSpc>
            </a:pPr>
            <a:r>
              <a:rPr lang="en-US" altLang="zh-CN" sz="1000" dirty="0" smtClean="0">
                <a:latin typeface="Arial" panose="020B0604020202020204" pitchFamily="34" charset="0"/>
                <a:cs typeface="Arial" panose="020B0604020202020204" pitchFamily="34" charset="0"/>
              </a:rPr>
              <a:t>1.</a:t>
            </a:r>
            <a:r>
              <a:rPr lang="zh-CN" altLang="en-US" sz="1000" dirty="0" smtClean="0">
                <a:latin typeface="Arial" panose="020B0604020202020204" pitchFamily="34" charset="0"/>
                <a:cs typeface="Arial" panose="020B0604020202020204" pitchFamily="34" charset="0"/>
              </a:rPr>
              <a:t>全电压设计，适合世界及中国各地区电压尤其适合电压起伏较大的的地区</a:t>
            </a:r>
            <a:r>
              <a:rPr lang="en-US" altLang="zh-CN" sz="1000" dirty="0" smtClean="0">
                <a:latin typeface="Arial" panose="020B0604020202020204" pitchFamily="34" charset="0"/>
                <a:cs typeface="Arial" panose="020B0604020202020204" pitchFamily="34" charset="0"/>
              </a:rPr>
              <a:t>,</a:t>
            </a:r>
            <a:r>
              <a:rPr lang="zh-CN" altLang="en-US" sz="1000" dirty="0" smtClean="0">
                <a:latin typeface="Arial" panose="020B0604020202020204" pitchFamily="34" charset="0"/>
                <a:cs typeface="Arial" panose="020B0604020202020204" pitchFamily="34" charset="0"/>
              </a:rPr>
              <a:t>全电压能保证</a:t>
            </a:r>
            <a:r>
              <a:rPr lang="en-US" altLang="zh-CN" sz="1000" dirty="0" smtClean="0">
                <a:latin typeface="Arial" panose="020B0604020202020204" pitchFamily="34" charset="0"/>
                <a:cs typeface="Arial" panose="020B0604020202020204" pitchFamily="34" charset="0"/>
              </a:rPr>
              <a:t>LED</a:t>
            </a:r>
            <a:r>
              <a:rPr lang="zh-CN" altLang="en-US" sz="1000" dirty="0" smtClean="0">
                <a:latin typeface="Arial" panose="020B0604020202020204" pitchFamily="34" charset="0"/>
                <a:cs typeface="Arial" panose="020B0604020202020204" pitchFamily="34" charset="0"/>
              </a:rPr>
              <a:t>灯具的亮度及寿命。</a:t>
            </a:r>
            <a:endParaRPr lang="zh-CN" altLang="en-US" sz="10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ts val="1900"/>
              </a:lnSpc>
            </a:pPr>
            <a:r>
              <a:rPr lang="en-US" altLang="zh-CN" sz="1000" dirty="0" smtClean="0">
                <a:latin typeface="Arial" panose="020B0604020202020204" pitchFamily="34" charset="0"/>
                <a:cs typeface="Arial" panose="020B0604020202020204" pitchFamily="34" charset="0"/>
              </a:rPr>
              <a:t>2 .</a:t>
            </a:r>
            <a:r>
              <a:rPr lang="zh-CN" altLang="en-US" sz="1000" dirty="0" smtClean="0">
                <a:latin typeface="Arial" panose="020B0604020202020204" pitchFamily="34" charset="0"/>
                <a:cs typeface="Arial" panose="020B0604020202020204" pitchFamily="34" charset="0"/>
              </a:rPr>
              <a:t>全电压设计的灯具，可减少外部电源接线及电源防水的问题，使</a:t>
            </a:r>
            <a:r>
              <a:rPr lang="en-US" altLang="zh-CN" sz="1000" dirty="0" smtClean="0">
                <a:latin typeface="Arial" panose="020B0604020202020204" pitchFamily="34" charset="0"/>
                <a:cs typeface="Arial" panose="020B0604020202020204" pitchFamily="34" charset="0"/>
              </a:rPr>
              <a:t>LED</a:t>
            </a:r>
            <a:r>
              <a:rPr lang="zh-CN" altLang="en-US" sz="1000" dirty="0" smtClean="0">
                <a:latin typeface="Arial" panose="020B0604020202020204" pitchFamily="34" charset="0"/>
                <a:cs typeface="Arial" panose="020B0604020202020204" pitchFamily="34" charset="0"/>
              </a:rPr>
              <a:t>产品及系统安装成本低，节省安装成本</a:t>
            </a:r>
            <a:r>
              <a:rPr lang="en-US" altLang="zh-CN" sz="1000" dirty="0" smtClean="0">
                <a:latin typeface="Arial" panose="020B0604020202020204" pitchFamily="34" charset="0"/>
                <a:cs typeface="Arial" panose="020B0604020202020204" pitchFamily="34" charset="0"/>
              </a:rPr>
              <a:t>;</a:t>
            </a:r>
            <a:r>
              <a:rPr lang="zh-CN" altLang="en-US" sz="1000" dirty="0" smtClean="0">
                <a:latin typeface="Arial" panose="020B0604020202020204" pitchFamily="34" charset="0"/>
                <a:cs typeface="Arial" panose="020B0604020202020204" pitchFamily="34" charset="0"/>
              </a:rPr>
              <a:t>安装方便快速，保证</a:t>
            </a:r>
            <a:r>
              <a:rPr lang="en-US" altLang="zh-CN" sz="1000" dirty="0" smtClean="0">
                <a:latin typeface="Arial" panose="020B0604020202020204" pitchFamily="34" charset="0"/>
                <a:cs typeface="Arial" panose="020B0604020202020204" pitchFamily="34" charset="0"/>
              </a:rPr>
              <a:t>LED</a:t>
            </a:r>
            <a:r>
              <a:rPr lang="zh-CN" altLang="en-US" sz="1000" dirty="0" smtClean="0">
                <a:latin typeface="Arial" panose="020B0604020202020204" pitchFamily="34" charset="0"/>
                <a:cs typeface="Arial" panose="020B0604020202020204" pitchFamily="34" charset="0"/>
              </a:rPr>
              <a:t>产品及系统的质量。</a:t>
            </a:r>
            <a:endParaRPr lang="zh-CN" altLang="en-US" sz="10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ts val="1900"/>
              </a:lnSpc>
            </a:pPr>
            <a:r>
              <a:rPr lang="zh-CN" altLang="en-US" sz="1000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结构：</a:t>
            </a:r>
            <a:endParaRPr lang="zh-CN" altLang="en-US" sz="1000" b="1" dirty="0" smtClean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ts val="1900"/>
              </a:lnSpc>
            </a:pPr>
            <a:r>
              <a:rPr lang="en-US" altLang="zh-CN" sz="1000" dirty="0" smtClean="0">
                <a:latin typeface="Arial" panose="020B0604020202020204" pitchFamily="34" charset="0"/>
                <a:cs typeface="Arial" panose="020B0604020202020204" pitchFamily="34" charset="0"/>
              </a:rPr>
              <a:t>1.</a:t>
            </a:r>
            <a:r>
              <a:rPr lang="zh-CN" altLang="en-US" sz="1000" dirty="0" smtClean="0">
                <a:solidFill>
                  <a:schemeClr val="tx1"/>
                </a:solidFill>
                <a:latin typeface="+mn-ea"/>
              </a:rPr>
              <a:t>根据</a:t>
            </a:r>
            <a:r>
              <a:rPr lang="en-US" altLang="zh-CN" sz="1000" dirty="0" smtClean="0">
                <a:solidFill>
                  <a:schemeClr val="tx1"/>
                </a:solidFill>
                <a:latin typeface="+mn-ea"/>
              </a:rPr>
              <a:t>LED</a:t>
            </a:r>
            <a:r>
              <a:rPr lang="zh-CN" altLang="en-US" sz="1000" dirty="0" smtClean="0">
                <a:solidFill>
                  <a:schemeClr val="tx1"/>
                </a:solidFill>
                <a:latin typeface="+mn-ea"/>
              </a:rPr>
              <a:t>散热特性，合理的散热通路设计，使</a:t>
            </a:r>
            <a:r>
              <a:rPr lang="en-US" altLang="zh-CN" sz="1000" dirty="0" smtClean="0">
                <a:solidFill>
                  <a:schemeClr val="tx1"/>
                </a:solidFill>
                <a:latin typeface="+mn-ea"/>
              </a:rPr>
              <a:t>LED</a:t>
            </a:r>
            <a:r>
              <a:rPr lang="zh-CN" altLang="en-US" sz="1000" dirty="0" smtClean="0">
                <a:solidFill>
                  <a:schemeClr val="tx1"/>
                </a:solidFill>
                <a:latin typeface="+mn-ea"/>
              </a:rPr>
              <a:t>的热量快速通过灯具结构传导出来，保证</a:t>
            </a:r>
            <a:r>
              <a:rPr lang="en-US" altLang="zh-CN" sz="1000" dirty="0" smtClean="0">
                <a:solidFill>
                  <a:schemeClr val="tx1"/>
                </a:solidFill>
                <a:latin typeface="+mn-ea"/>
              </a:rPr>
              <a:t>LED</a:t>
            </a:r>
            <a:r>
              <a:rPr lang="zh-CN" altLang="en-US" sz="1000" dirty="0" smtClean="0">
                <a:solidFill>
                  <a:schemeClr val="tx1"/>
                </a:solidFill>
                <a:latin typeface="+mn-ea"/>
              </a:rPr>
              <a:t>发光效率及使用寿命；</a:t>
            </a:r>
            <a:endParaRPr lang="zh-CN" altLang="en-US" sz="1000" dirty="0" smtClean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ts val="1900"/>
              </a:lnSpc>
            </a:pPr>
            <a:r>
              <a:rPr lang="en-US" altLang="zh-CN" sz="10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2.</a:t>
            </a:r>
            <a:r>
              <a:rPr lang="zh-CN" altLang="en-US" sz="10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灯具采用对流散热气流孔通道设计，提高灯具散热性能，有效降低</a:t>
            </a:r>
            <a:r>
              <a:rPr lang="en-US" altLang="zh-CN" sz="10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LED</a:t>
            </a:r>
            <a:r>
              <a:rPr lang="zh-CN" altLang="en-US" sz="10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结温，提高发光效率，降低驱动环境温度，提高驱动平均寿命</a:t>
            </a:r>
            <a:r>
              <a:rPr lang="en-US" altLang="zh-CN" sz="10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;</a:t>
            </a:r>
            <a:endParaRPr lang="en-US" altLang="zh-CN" sz="1000" dirty="0" smtClean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ts val="1900"/>
              </a:lnSpc>
            </a:pPr>
            <a:r>
              <a:rPr lang="en-US" altLang="zh-CN" sz="1000" dirty="0" smtClean="0">
                <a:latin typeface="Arial" panose="020B0604020202020204" pitchFamily="34" charset="0"/>
                <a:cs typeface="Arial" panose="020B0604020202020204" pitchFamily="34" charset="0"/>
              </a:rPr>
              <a:t>3.</a:t>
            </a:r>
            <a:r>
              <a:rPr lang="zh-CN" altLang="en-US" sz="1000" dirty="0" smtClean="0">
                <a:latin typeface="Arial" panose="020B0604020202020204" pitchFamily="34" charset="0"/>
                <a:cs typeface="Arial" panose="020B0604020202020204" pitchFamily="34" charset="0"/>
              </a:rPr>
              <a:t>通过精心设计的安装支架，可以随意调节灯具投射角度，并可横向调节，安装方便快捷。</a:t>
            </a:r>
            <a:endParaRPr lang="en-US" altLang="zh-CN" sz="10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>
              <a:lnSpc>
                <a:spcPts val="1900"/>
              </a:lnSpc>
            </a:pPr>
            <a:r>
              <a:rPr lang="zh-CN" altLang="en-US" sz="1000" b="1" dirty="0" smtClean="0">
                <a:latin typeface="Arial" panose="020B0604020202020204" pitchFamily="34" charset="0"/>
                <a:ea typeface="宋体" panose="02010600030101010101" pitchFamily="2" charset="-122"/>
              </a:rPr>
              <a:t>安全规范</a:t>
            </a:r>
            <a:r>
              <a:rPr lang="zh-CN" altLang="en-US" sz="1000" dirty="0" smtClean="0">
                <a:latin typeface="Arial" panose="020B0604020202020204" pitchFamily="34" charset="0"/>
                <a:ea typeface="宋体" panose="02010600030101010101" pitchFamily="2" charset="-122"/>
              </a:rPr>
              <a:t>：</a:t>
            </a:r>
            <a:r>
              <a:rPr lang="zh-CN" altLang="en-US" sz="1000" dirty="0" smtClean="0">
                <a:latin typeface="+mn-ea"/>
                <a:cs typeface="Arial Unicode MS" panose="020B0604020202020204" pitchFamily="34" charset="-122"/>
              </a:rPr>
              <a:t>灯具严格按照</a:t>
            </a:r>
            <a:r>
              <a:rPr lang="en-US" altLang="zh-CN" sz="1000" dirty="0" smtClean="0">
                <a:latin typeface="+mn-ea"/>
                <a:cs typeface="Arial Unicode MS" panose="020B0604020202020204" pitchFamily="34" charset="-122"/>
              </a:rPr>
              <a:t>CQC</a:t>
            </a:r>
            <a:r>
              <a:rPr lang="zh-CN" altLang="en-US" sz="1000" dirty="0" smtClean="0">
                <a:latin typeface="+mn-ea"/>
                <a:cs typeface="Arial Unicode MS" panose="020B0604020202020204" pitchFamily="34" charset="-122"/>
              </a:rPr>
              <a:t>（中国质量认证中心）、</a:t>
            </a:r>
            <a:r>
              <a:rPr lang="en-US" altLang="zh-CN" sz="1000" dirty="0" smtClean="0">
                <a:latin typeface="+mn-ea"/>
                <a:cs typeface="Arial Unicode MS" panose="020B0604020202020204" pitchFamily="34" charset="-122"/>
              </a:rPr>
              <a:t>EMC</a:t>
            </a:r>
            <a:r>
              <a:rPr lang="zh-CN" altLang="en-US" sz="1000" dirty="0" smtClean="0">
                <a:latin typeface="+mn-ea"/>
                <a:cs typeface="Arial Unicode MS" panose="020B0604020202020204" pitchFamily="34" charset="-122"/>
              </a:rPr>
              <a:t>（电磁兼容）标准设计。</a:t>
            </a:r>
            <a:endParaRPr lang="en-US" altLang="zh-CN" sz="10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ts val="1900"/>
              </a:lnSpc>
            </a:pPr>
            <a:r>
              <a:rPr lang="zh-CN" altLang="en-US" sz="1000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光学</a:t>
            </a:r>
            <a:r>
              <a:rPr lang="en-US" altLang="zh-CN" sz="1000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  <a:r>
              <a:rPr lang="zh-CN" altLang="en-US" sz="1000" dirty="0" smtClean="0">
                <a:latin typeface="Arial" panose="020B0604020202020204" pitchFamily="34" charset="0"/>
                <a:cs typeface="Arial" panose="020B0604020202020204" pitchFamily="34" charset="0"/>
              </a:rPr>
              <a:t>采用四合一</a:t>
            </a:r>
            <a:r>
              <a:rPr lang="en-US" altLang="zh-CN" sz="1000" dirty="0" smtClean="0">
                <a:latin typeface="Arial" panose="020B0604020202020204" pitchFamily="34" charset="0"/>
                <a:cs typeface="Arial" panose="020B0604020202020204" pitchFamily="34" charset="0"/>
              </a:rPr>
              <a:t>RGBW LED</a:t>
            </a:r>
            <a:r>
              <a:rPr lang="zh-CN" altLang="en-US" sz="1000" dirty="0" smtClean="0">
                <a:latin typeface="Arial" panose="020B0604020202020204" pitchFamily="34" charset="0"/>
                <a:cs typeface="Arial" panose="020B0604020202020204" pitchFamily="34" charset="0"/>
              </a:rPr>
              <a:t>，能够调出全白光系列</a:t>
            </a:r>
            <a:r>
              <a:rPr lang="en-US" altLang="zh-CN" sz="1000" dirty="0" smtClean="0">
                <a:latin typeface="Arial" panose="020B0604020202020204" pitchFamily="34" charset="0"/>
                <a:cs typeface="Arial" panose="020B0604020202020204" pitchFamily="34" charset="0"/>
              </a:rPr>
              <a:t>(6000K</a:t>
            </a:r>
            <a:r>
              <a:rPr lang="zh-CN" altLang="en-US" sz="1000" dirty="0" smtClean="0">
                <a:latin typeface="Arial" panose="020B0604020202020204" pitchFamily="34" charset="0"/>
                <a:cs typeface="Arial" panose="020B0604020202020204" pitchFamily="34" charset="0"/>
              </a:rPr>
              <a:t>、</a:t>
            </a:r>
            <a:r>
              <a:rPr lang="en-US" altLang="zh-CN" sz="1000" dirty="0" smtClean="0">
                <a:latin typeface="Arial" panose="020B0604020202020204" pitchFamily="34" charset="0"/>
                <a:cs typeface="Arial" panose="020B0604020202020204" pitchFamily="34" charset="0"/>
              </a:rPr>
              <a:t>5000K</a:t>
            </a:r>
            <a:r>
              <a:rPr lang="zh-CN" altLang="en-US" sz="1000" dirty="0" smtClean="0">
                <a:latin typeface="Arial" panose="020B0604020202020204" pitchFamily="34" charset="0"/>
                <a:cs typeface="Arial" panose="020B0604020202020204" pitchFamily="34" charset="0"/>
              </a:rPr>
              <a:t>、</a:t>
            </a:r>
            <a:r>
              <a:rPr lang="en-US" altLang="zh-CN" sz="1000" dirty="0" smtClean="0">
                <a:latin typeface="Arial" panose="020B0604020202020204" pitchFamily="34" charset="0"/>
                <a:cs typeface="Arial" panose="020B0604020202020204" pitchFamily="34" charset="0"/>
              </a:rPr>
              <a:t>4000K</a:t>
            </a:r>
            <a:r>
              <a:rPr lang="zh-CN" altLang="en-US" sz="1000" dirty="0" smtClean="0">
                <a:latin typeface="Arial" panose="020B0604020202020204" pitchFamily="34" charset="0"/>
                <a:cs typeface="Arial" panose="020B0604020202020204" pitchFamily="34" charset="0"/>
              </a:rPr>
              <a:t>、</a:t>
            </a:r>
            <a:r>
              <a:rPr lang="en-US" altLang="zh-CN" sz="1000" dirty="0" smtClean="0">
                <a:latin typeface="Arial" panose="020B0604020202020204" pitchFamily="34" charset="0"/>
                <a:cs typeface="Arial" panose="020B0604020202020204" pitchFamily="34" charset="0"/>
              </a:rPr>
              <a:t>3000K</a:t>
            </a:r>
            <a:r>
              <a:rPr lang="zh-CN" altLang="en-US" sz="1000" dirty="0" smtClean="0">
                <a:latin typeface="Arial" panose="020B0604020202020204" pitchFamily="34" charset="0"/>
                <a:cs typeface="Arial" panose="020B0604020202020204" pitchFamily="34" charset="0"/>
              </a:rPr>
              <a:t>、</a:t>
            </a:r>
            <a:r>
              <a:rPr lang="en-US" altLang="zh-CN" sz="1000" dirty="0" smtClean="0">
                <a:latin typeface="Arial" panose="020B0604020202020204" pitchFamily="34" charset="0"/>
                <a:cs typeface="Arial" panose="020B0604020202020204" pitchFamily="34" charset="0"/>
              </a:rPr>
              <a:t>2200K)</a:t>
            </a:r>
            <a:r>
              <a:rPr lang="zh-CN" altLang="en-US" sz="1000" dirty="0" smtClean="0">
                <a:latin typeface="Arial" panose="020B0604020202020204" pitchFamily="34" charset="0"/>
                <a:cs typeface="Arial" panose="020B0604020202020204" pitchFamily="34" charset="0"/>
              </a:rPr>
              <a:t>及各种不同彩色光（水蓝色、天蓝色、淡紫色、淡绿色、琥珀色、水红色）</a:t>
            </a:r>
            <a:r>
              <a:rPr lang="en-US" altLang="zh-CN" sz="1000" dirty="0" smtClean="0">
                <a:latin typeface="Arial" panose="020B0604020202020204" pitchFamily="34" charset="0"/>
                <a:cs typeface="Arial" panose="020B0604020202020204" pitchFamily="34" charset="0"/>
              </a:rPr>
              <a:t>,</a:t>
            </a:r>
            <a:r>
              <a:rPr lang="zh-CN" altLang="en-US" sz="1000" dirty="0" smtClean="0">
                <a:latin typeface="Arial" panose="020B0604020202020204" pitchFamily="34" charset="0"/>
                <a:cs typeface="Arial" panose="020B0604020202020204" pitchFamily="34" charset="0"/>
              </a:rPr>
              <a:t>混光更均匀，白色效果更纯正。</a:t>
            </a:r>
            <a:endParaRPr lang="en-US" altLang="zh-CN" sz="1000" dirty="0" smtClean="0"/>
          </a:p>
          <a:p>
            <a:pPr>
              <a:lnSpc>
                <a:spcPts val="1900"/>
              </a:lnSpc>
            </a:pPr>
            <a:r>
              <a:rPr lang="zh-CN" altLang="en-US" sz="1000" b="1" dirty="0" smtClean="0">
                <a:solidFill>
                  <a:srgbClr val="FF0000"/>
                </a:solidFill>
              </a:rPr>
              <a:t>控制方式：</a:t>
            </a:r>
            <a:r>
              <a:rPr lang="en-US" altLang="zh-CN" sz="1000" dirty="0" smtClean="0"/>
              <a:t>1.</a:t>
            </a:r>
            <a:r>
              <a:rPr lang="zh-CN" altLang="en-US" sz="1000" dirty="0" smtClean="0"/>
              <a:t>采用</a:t>
            </a:r>
            <a:r>
              <a:rPr lang="en-US" altLang="zh-CN" sz="1000" dirty="0" smtClean="0"/>
              <a:t>DMX512</a:t>
            </a:r>
            <a:r>
              <a:rPr lang="zh-CN" altLang="en-US" sz="1000" dirty="0" smtClean="0"/>
              <a:t>（</a:t>
            </a:r>
            <a:r>
              <a:rPr lang="en-US" altLang="zh-CN" sz="1000" dirty="0" smtClean="0"/>
              <a:t>1990</a:t>
            </a:r>
            <a:r>
              <a:rPr lang="zh-CN" altLang="en-US" sz="1000" dirty="0" smtClean="0"/>
              <a:t>）协议控制， </a:t>
            </a:r>
            <a:r>
              <a:rPr lang="en-US" altLang="zh-CN" sz="1000" dirty="0" smtClean="0"/>
              <a:t>1670</a:t>
            </a:r>
            <a:r>
              <a:rPr lang="zh-CN" altLang="en-US" sz="1000" dirty="0" smtClean="0"/>
              <a:t>万种</a:t>
            </a:r>
            <a:r>
              <a:rPr lang="en-US" altLang="zh-CN" sz="1000" dirty="0" smtClean="0"/>
              <a:t>RGB</a:t>
            </a:r>
            <a:r>
              <a:rPr lang="zh-CN" altLang="en-US" sz="1000" dirty="0" smtClean="0"/>
              <a:t>合成真彩色，实现同步、追逐、流水等变化。</a:t>
            </a:r>
            <a:endParaRPr lang="en-US" altLang="zh-CN" sz="1000" dirty="0" smtClean="0"/>
          </a:p>
          <a:p>
            <a:pPr>
              <a:lnSpc>
                <a:spcPts val="1900"/>
              </a:lnSpc>
            </a:pPr>
            <a:r>
              <a:rPr lang="en-US" altLang="zh-CN" sz="1000" dirty="0" smtClean="0"/>
              <a:t>                       2.</a:t>
            </a:r>
            <a:r>
              <a:rPr lang="zh-CN" altLang="en-US" sz="1000" dirty="0" smtClean="0">
                <a:solidFill>
                  <a:srgbClr val="FF0000"/>
                </a:solidFill>
                <a:latin typeface="+mn-ea"/>
              </a:rPr>
              <a:t>灯具带有温度和电参数等检测与反馈功能。</a:t>
            </a:r>
            <a:endParaRPr lang="en-US" altLang="zh-CN" sz="1000" dirty="0" smtClean="0"/>
          </a:p>
          <a:p>
            <a:pPr>
              <a:lnSpc>
                <a:spcPts val="1900"/>
              </a:lnSpc>
            </a:pPr>
            <a:r>
              <a:rPr lang="zh-CN" altLang="en-US" sz="1000" b="1" dirty="0" smtClean="0">
                <a:solidFill>
                  <a:srgbClr val="FF0000"/>
                </a:solidFill>
              </a:rPr>
              <a:t>应用场所：</a:t>
            </a:r>
            <a:r>
              <a:rPr lang="zh-CN" altLang="en-US" sz="1000" dirty="0" smtClean="0"/>
              <a:t>广场、户外景观、大桥外立面、大型建筑、主题公园、娱乐场所等地的景观照明。</a:t>
            </a:r>
            <a:endParaRPr lang="zh-CN" altLang="en-US" sz="1000" dirty="0" smtClean="0"/>
          </a:p>
        </p:txBody>
      </p:sp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1"/>
          <a:srcRect/>
          <a:stretch>
            <a:fillRect/>
          </a:stretch>
        </p:blipFill>
        <p:spPr bwMode="auto">
          <a:xfrm>
            <a:off x="4771062" y="285732"/>
            <a:ext cx="2333625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表格 1"/>
          <p:cNvGraphicFramePr>
            <a:graphicFrameLocks noGrp="1"/>
          </p:cNvGraphicFramePr>
          <p:nvPr>
            <p:custDataLst>
              <p:tags r:id="rId1"/>
            </p:custDataLst>
          </p:nvPr>
        </p:nvGraphicFramePr>
        <p:xfrm>
          <a:off x="357158" y="1052736"/>
          <a:ext cx="8429683" cy="4166870"/>
        </p:xfrm>
        <a:graphic>
          <a:graphicData uri="http://schemas.openxmlformats.org/drawingml/2006/table">
            <a:tbl>
              <a:tblPr/>
              <a:tblGrid>
                <a:gridCol w="571504"/>
                <a:gridCol w="937149"/>
                <a:gridCol w="999237"/>
                <a:gridCol w="960051"/>
                <a:gridCol w="960051"/>
                <a:gridCol w="1097202"/>
                <a:gridCol w="1097202"/>
                <a:gridCol w="878594"/>
                <a:gridCol w="928693"/>
              </a:tblGrid>
              <a:tr h="714375">
                <a:tc>
                  <a:txBody>
                    <a:bodyPr/>
                    <a:p>
                      <a:pPr algn="ctr" fontAlgn="ctr"/>
                      <a:r>
                        <a:rPr lang="zh-CN" altLang="en-US" sz="1200" b="0" i="0" u="none" strike="noStrike" dirty="0">
                          <a:solidFill>
                            <a:srgbClr val="000000"/>
                          </a:solidFill>
                          <a:latin typeface="Arial" panose="020B0604020202020204"/>
                        </a:rPr>
                        <a:t>型号</a:t>
                      </a:r>
                      <a:endParaRPr lang="zh-CN" altLang="en-US" sz="1200" b="0" i="0" u="none" strike="noStrike" dirty="0">
                        <a:solidFill>
                          <a:srgbClr val="000000"/>
                        </a:solidFill>
                        <a:latin typeface="Arial" panose="020B0604020202020204"/>
                      </a:endParaRPr>
                    </a:p>
                  </a:txBody>
                  <a:tcPr marL="5542" marR="5542" marT="554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latin typeface="Arial" panose="020B0604020202020204"/>
                        </a:rPr>
                        <a:t>F3081A/B5 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latin typeface="Arial" panose="020B0604020202020204"/>
                      </a:endParaRPr>
                    </a:p>
                  </a:txBody>
                  <a:tcPr marL="5542" marR="5542" marT="554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latin typeface="Arial" panose="020B0604020202020204"/>
                        </a:rPr>
                        <a:t>F3082A/B5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latin typeface="Arial" panose="020B0604020202020204"/>
                      </a:endParaRPr>
                    </a:p>
                  </a:txBody>
                  <a:tcPr marL="5542" marR="5542" marT="554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latin typeface="Arial" panose="020B0604020202020204"/>
                        </a:rPr>
                        <a:t>F3083A/B5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latin typeface="Arial" panose="020B0604020202020204"/>
                      </a:endParaRPr>
                    </a:p>
                  </a:txBody>
                  <a:tcPr marL="5542" marR="5542" marT="554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latin typeface="Arial" panose="020B0604020202020204"/>
                        </a:rPr>
                        <a:t>F3084A/B5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latin typeface="Arial" panose="020B0604020202020204"/>
                      </a:endParaRPr>
                    </a:p>
                  </a:txBody>
                  <a:tcPr marL="5542" marR="5542" marT="554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latin typeface="Arial" panose="020B0604020202020204"/>
                        </a:rPr>
                        <a:t>F3085A/B5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latin typeface="Arial" panose="020B0604020202020204"/>
                      </a:endParaRPr>
                    </a:p>
                  </a:txBody>
                  <a:tcPr marL="5542" marR="5542" marT="554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latin typeface="Arial" panose="020B0604020202020204"/>
                        </a:rPr>
                        <a:t>F3086A/B5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latin typeface="Arial" panose="020B0604020202020204"/>
                      </a:endParaRPr>
                    </a:p>
                  </a:txBody>
                  <a:tcPr marL="5542" marR="5542" marT="554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latin typeface="Arial" panose="020B0604020202020204"/>
                        </a:rPr>
                        <a:t>F3087A/B5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latin typeface="Arial" panose="020B0604020202020204"/>
                      </a:endParaRPr>
                    </a:p>
                  </a:txBody>
                  <a:tcPr marL="5542" marR="5542" marT="554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latin typeface="Arial" panose="020B0604020202020204"/>
                        </a:rPr>
                        <a:t>F3088A/B5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latin typeface="Arial" panose="020B0604020202020204"/>
                      </a:endParaRPr>
                    </a:p>
                  </a:txBody>
                  <a:tcPr marL="5542" marR="5542" marT="554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14380">
                <a:tc>
                  <a:txBody>
                    <a:bodyPr/>
                    <a:p>
                      <a:pPr algn="ctr" fontAlgn="ctr"/>
                      <a:r>
                        <a:rPr lang="zh-CN" altLang="en-US" sz="1200" b="0" i="0" u="none" strike="noStrike">
                          <a:solidFill>
                            <a:srgbClr val="000000"/>
                          </a:solidFill>
                          <a:latin typeface="Arial" panose="020B0604020202020204"/>
                        </a:rPr>
                        <a:t>颗数</a:t>
                      </a:r>
                      <a:endParaRPr lang="zh-CN" altLang="en-US" sz="1200" b="0" i="0" u="none" strike="noStrike">
                        <a:solidFill>
                          <a:srgbClr val="000000"/>
                        </a:solidFill>
                        <a:latin typeface="Arial" panose="020B0604020202020204"/>
                      </a:endParaRPr>
                    </a:p>
                  </a:txBody>
                  <a:tcPr marL="5542" marR="5542" marT="554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200" b="0" i="0" u="none" strike="noStrike" dirty="0">
                          <a:solidFill>
                            <a:srgbClr val="000000"/>
                          </a:solidFill>
                          <a:latin typeface="Arial" panose="020B0604020202020204"/>
                        </a:rPr>
                        <a:t>12</a:t>
                      </a:r>
                      <a:endParaRPr lang="en-US" altLang="zh-CN" sz="1200" b="0" i="0" u="none" strike="noStrike" dirty="0">
                        <a:solidFill>
                          <a:srgbClr val="000000"/>
                        </a:solidFill>
                        <a:latin typeface="Arial" panose="020B0604020202020204"/>
                      </a:endParaRPr>
                    </a:p>
                  </a:txBody>
                  <a:tcPr marL="5542" marR="5542" marT="554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200" b="0" i="0" u="none" strike="noStrike" dirty="0">
                          <a:solidFill>
                            <a:srgbClr val="000000"/>
                          </a:solidFill>
                          <a:latin typeface="Arial" panose="020B0604020202020204"/>
                        </a:rPr>
                        <a:t>18</a:t>
                      </a:r>
                      <a:endParaRPr lang="en-US" altLang="zh-CN" sz="1200" b="0" i="0" u="none" strike="noStrike" dirty="0">
                        <a:solidFill>
                          <a:srgbClr val="000000"/>
                        </a:solidFill>
                        <a:latin typeface="Arial" panose="020B0604020202020204"/>
                      </a:endParaRPr>
                    </a:p>
                  </a:txBody>
                  <a:tcPr marL="5542" marR="5542" marT="554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200" b="0" i="0" u="none" strike="noStrike" dirty="0">
                          <a:solidFill>
                            <a:srgbClr val="000000"/>
                          </a:solidFill>
                          <a:latin typeface="Arial" panose="020B0604020202020204"/>
                        </a:rPr>
                        <a:t>24</a:t>
                      </a:r>
                      <a:endParaRPr lang="en-US" altLang="zh-CN" sz="1200" b="0" i="0" u="none" strike="noStrike" dirty="0">
                        <a:solidFill>
                          <a:srgbClr val="000000"/>
                        </a:solidFill>
                        <a:latin typeface="Arial" panose="020B0604020202020204"/>
                      </a:endParaRPr>
                    </a:p>
                  </a:txBody>
                  <a:tcPr marL="5542" marR="5542" marT="554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200" b="0" i="0" u="none" strike="noStrike" dirty="0">
                          <a:solidFill>
                            <a:srgbClr val="000000"/>
                          </a:solidFill>
                          <a:latin typeface="Arial" panose="020B0604020202020204"/>
                        </a:rPr>
                        <a:t>30</a:t>
                      </a:r>
                      <a:endParaRPr lang="en-US" altLang="zh-CN" sz="1200" b="0" i="0" u="none" strike="noStrike" dirty="0">
                        <a:solidFill>
                          <a:srgbClr val="000000"/>
                        </a:solidFill>
                        <a:latin typeface="Arial" panose="020B0604020202020204"/>
                      </a:endParaRPr>
                    </a:p>
                  </a:txBody>
                  <a:tcPr marL="5542" marR="5542" marT="554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200" b="0" i="0" u="none" strike="noStrike" dirty="0">
                          <a:solidFill>
                            <a:srgbClr val="000000"/>
                          </a:solidFill>
                          <a:latin typeface="Arial" panose="020B0604020202020204"/>
                        </a:rPr>
                        <a:t>18*2</a:t>
                      </a:r>
                      <a:endParaRPr lang="en-US" altLang="zh-CN" sz="1200" b="0" i="0" u="none" strike="noStrike" dirty="0">
                        <a:solidFill>
                          <a:srgbClr val="000000"/>
                        </a:solidFill>
                        <a:latin typeface="Arial" panose="020B0604020202020204"/>
                      </a:endParaRPr>
                    </a:p>
                  </a:txBody>
                  <a:tcPr marL="5542" marR="5542" marT="554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200" b="0" i="0" u="none" strike="noStrike" dirty="0">
                          <a:solidFill>
                            <a:srgbClr val="000000"/>
                          </a:solidFill>
                          <a:latin typeface="Arial" panose="020B0604020202020204"/>
                        </a:rPr>
                        <a:t>24*2</a:t>
                      </a:r>
                      <a:endParaRPr lang="en-US" altLang="zh-CN" sz="1200" b="0" i="0" u="none" strike="noStrike" dirty="0">
                        <a:solidFill>
                          <a:srgbClr val="000000"/>
                        </a:solidFill>
                        <a:latin typeface="Arial" panose="020B0604020202020204"/>
                      </a:endParaRPr>
                    </a:p>
                  </a:txBody>
                  <a:tcPr marL="5542" marR="5542" marT="554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200" b="0" i="0" u="none" strike="noStrike" dirty="0">
                          <a:solidFill>
                            <a:srgbClr val="000000"/>
                          </a:solidFill>
                          <a:latin typeface="Arial" panose="020B0604020202020204"/>
                        </a:rPr>
                        <a:t>30*2</a:t>
                      </a:r>
                      <a:endParaRPr lang="en-US" altLang="zh-CN" sz="1200" b="0" i="0" u="none" strike="noStrike" dirty="0">
                        <a:solidFill>
                          <a:srgbClr val="000000"/>
                        </a:solidFill>
                        <a:latin typeface="Arial" panose="020B0604020202020204"/>
                      </a:endParaRPr>
                    </a:p>
                  </a:txBody>
                  <a:tcPr marL="5542" marR="5542" marT="554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200" b="0" i="0" u="none" strike="noStrike">
                          <a:solidFill>
                            <a:srgbClr val="000000"/>
                          </a:solidFill>
                          <a:latin typeface="Arial" panose="020B0604020202020204"/>
                        </a:rPr>
                        <a:t>30*3</a:t>
                      </a:r>
                      <a:endParaRPr lang="en-US" altLang="zh-CN" sz="1200" b="0" i="0" u="none" strike="noStrike">
                        <a:solidFill>
                          <a:srgbClr val="000000"/>
                        </a:solidFill>
                        <a:latin typeface="Arial" panose="020B0604020202020204"/>
                      </a:endParaRPr>
                    </a:p>
                  </a:txBody>
                  <a:tcPr marL="5542" marR="5542" marT="554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14380">
                <a:tc>
                  <a:txBody>
                    <a:bodyPr/>
                    <a:p>
                      <a:pPr algn="ctr" fontAlgn="ctr"/>
                      <a:r>
                        <a:rPr lang="zh-CN" altLang="en-US" sz="1200" b="0" i="0" u="none" strike="noStrike">
                          <a:solidFill>
                            <a:srgbClr val="000000"/>
                          </a:solidFill>
                          <a:latin typeface="Arial" panose="020B0604020202020204"/>
                        </a:rPr>
                        <a:t>长度</a:t>
                      </a:r>
                      <a:endParaRPr lang="zh-CN" altLang="en-US" sz="1200" b="0" i="0" u="none" strike="noStrike">
                        <a:solidFill>
                          <a:srgbClr val="000000"/>
                        </a:solidFill>
                        <a:latin typeface="Arial" panose="020B0604020202020204"/>
                      </a:endParaRPr>
                    </a:p>
                  </a:txBody>
                  <a:tcPr marL="5542" marR="5542" marT="554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200" b="0" i="0" u="none" strike="noStrike" dirty="0">
                          <a:solidFill>
                            <a:srgbClr val="000000"/>
                          </a:solidFill>
                          <a:latin typeface="Arial" panose="020B0604020202020204"/>
                        </a:rPr>
                        <a:t>380</a:t>
                      </a:r>
                      <a:endParaRPr lang="en-US" altLang="zh-CN" sz="1200" b="0" i="0" u="none" strike="noStrike" dirty="0">
                        <a:solidFill>
                          <a:srgbClr val="000000"/>
                        </a:solidFill>
                        <a:latin typeface="Arial" panose="020B0604020202020204"/>
                      </a:endParaRPr>
                    </a:p>
                  </a:txBody>
                  <a:tcPr marL="5542" marR="5542" marT="554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200" b="0" i="0" u="none" strike="noStrike" dirty="0">
                          <a:solidFill>
                            <a:srgbClr val="000000"/>
                          </a:solidFill>
                          <a:latin typeface="Arial" panose="020B0604020202020204"/>
                        </a:rPr>
                        <a:t>480</a:t>
                      </a:r>
                      <a:endParaRPr lang="en-US" altLang="zh-CN" sz="1200" b="0" i="0" u="none" strike="noStrike" dirty="0">
                        <a:solidFill>
                          <a:srgbClr val="000000"/>
                        </a:solidFill>
                        <a:latin typeface="Arial" panose="020B0604020202020204"/>
                      </a:endParaRPr>
                    </a:p>
                  </a:txBody>
                  <a:tcPr marL="5542" marR="5542" marT="554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200" b="0" i="0" u="none" strike="noStrike" dirty="0">
                          <a:solidFill>
                            <a:srgbClr val="000000"/>
                          </a:solidFill>
                          <a:latin typeface="Arial" panose="020B0604020202020204"/>
                        </a:rPr>
                        <a:t>610</a:t>
                      </a:r>
                      <a:endParaRPr lang="en-US" altLang="zh-CN" sz="1200" b="0" i="0" u="none" strike="noStrike" dirty="0">
                        <a:solidFill>
                          <a:srgbClr val="000000"/>
                        </a:solidFill>
                        <a:latin typeface="Arial" panose="020B0604020202020204"/>
                      </a:endParaRPr>
                    </a:p>
                  </a:txBody>
                  <a:tcPr marL="5542" marR="5542" marT="554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200" b="0" i="0" u="none" strike="noStrike" dirty="0">
                          <a:solidFill>
                            <a:srgbClr val="000000"/>
                          </a:solidFill>
                          <a:latin typeface="Arial" panose="020B0604020202020204"/>
                        </a:rPr>
                        <a:t>715</a:t>
                      </a:r>
                      <a:endParaRPr lang="en-US" altLang="zh-CN" sz="1200" b="0" i="0" u="none" strike="noStrike" dirty="0">
                        <a:solidFill>
                          <a:srgbClr val="000000"/>
                        </a:solidFill>
                        <a:latin typeface="Arial" panose="020B0604020202020204"/>
                      </a:endParaRPr>
                    </a:p>
                  </a:txBody>
                  <a:tcPr marL="5542" marR="5542" marT="554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200" b="0" i="0" u="none" strike="noStrike" dirty="0">
                          <a:solidFill>
                            <a:srgbClr val="000000"/>
                          </a:solidFill>
                          <a:latin typeface="Arial" panose="020B0604020202020204"/>
                        </a:rPr>
                        <a:t>480</a:t>
                      </a:r>
                      <a:endParaRPr lang="en-US" altLang="zh-CN" sz="1200" b="0" i="0" u="none" strike="noStrike" dirty="0">
                        <a:solidFill>
                          <a:srgbClr val="000000"/>
                        </a:solidFill>
                        <a:latin typeface="Arial" panose="020B0604020202020204"/>
                      </a:endParaRPr>
                    </a:p>
                  </a:txBody>
                  <a:tcPr marL="5542" marR="5542" marT="554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200" b="0" i="0" u="none" strike="noStrike" dirty="0">
                          <a:solidFill>
                            <a:srgbClr val="000000"/>
                          </a:solidFill>
                          <a:latin typeface="Arial" panose="020B0604020202020204"/>
                        </a:rPr>
                        <a:t>610</a:t>
                      </a:r>
                      <a:endParaRPr lang="en-US" altLang="zh-CN" sz="1200" b="0" i="0" u="none" strike="noStrike" dirty="0">
                        <a:solidFill>
                          <a:srgbClr val="000000"/>
                        </a:solidFill>
                        <a:latin typeface="Arial" panose="020B0604020202020204"/>
                      </a:endParaRPr>
                    </a:p>
                  </a:txBody>
                  <a:tcPr marL="5542" marR="5542" marT="554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200" b="0" i="0" u="none" strike="noStrike" dirty="0">
                          <a:solidFill>
                            <a:srgbClr val="000000"/>
                          </a:solidFill>
                          <a:latin typeface="Arial" panose="020B0604020202020204"/>
                        </a:rPr>
                        <a:t>715</a:t>
                      </a:r>
                      <a:endParaRPr lang="en-US" altLang="zh-CN" sz="1200" b="0" i="0" u="none" strike="noStrike" dirty="0">
                        <a:solidFill>
                          <a:srgbClr val="000000"/>
                        </a:solidFill>
                        <a:latin typeface="Arial" panose="020B0604020202020204"/>
                      </a:endParaRPr>
                    </a:p>
                  </a:txBody>
                  <a:tcPr marL="5542" marR="5542" marT="554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200" b="0" i="0" u="none" strike="noStrike" dirty="0">
                          <a:solidFill>
                            <a:srgbClr val="000000"/>
                          </a:solidFill>
                          <a:latin typeface="Arial" panose="020B0604020202020204"/>
                        </a:rPr>
                        <a:t>715</a:t>
                      </a:r>
                      <a:endParaRPr lang="en-US" altLang="zh-CN" sz="1200" b="0" i="0" u="none" strike="noStrike" dirty="0">
                        <a:solidFill>
                          <a:srgbClr val="000000"/>
                        </a:solidFill>
                        <a:latin typeface="Arial" panose="020B0604020202020204"/>
                      </a:endParaRPr>
                    </a:p>
                  </a:txBody>
                  <a:tcPr marL="5542" marR="5542" marT="554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43255">
                <a:tc>
                  <a:txBody>
                    <a:bodyPr/>
                    <a:p>
                      <a:pPr algn="ctr" fontAlgn="ctr"/>
                      <a:r>
                        <a:rPr lang="zh-CN" altLang="en-US" sz="1200" b="0" i="0" u="none" strike="noStrike">
                          <a:solidFill>
                            <a:srgbClr val="000000"/>
                          </a:solidFill>
                          <a:latin typeface="Arial" panose="020B0604020202020204"/>
                        </a:rPr>
                        <a:t>功率</a:t>
                      </a:r>
                      <a:endParaRPr lang="zh-CN" altLang="en-US" sz="1200" b="0" i="0" u="none" strike="noStrike">
                        <a:solidFill>
                          <a:srgbClr val="000000"/>
                        </a:solidFill>
                        <a:latin typeface="Arial" panose="020B0604020202020204"/>
                      </a:endParaRPr>
                    </a:p>
                  </a:txBody>
                  <a:tcPr marL="5542" marR="5542" marT="554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latin typeface="Arial" panose="020B0604020202020204"/>
                        </a:rPr>
                        <a:t>59</a:t>
                      </a:r>
                      <a:r>
                        <a:rPr lang="en-US" altLang="zh-CN" sz="1200" b="0" i="0" u="none" strike="noStrike" dirty="0">
                          <a:solidFill>
                            <a:srgbClr val="000000"/>
                          </a:solidFill>
                          <a:latin typeface="Arial" panose="020B0604020202020204"/>
                        </a:rPr>
                        <a:t>W</a:t>
                      </a:r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latin typeface="Arial" panose="020B0604020202020204"/>
                        </a:rPr>
                        <a:t>/87W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latin typeface="Arial" panose="020B0604020202020204"/>
                      </a:endParaRPr>
                    </a:p>
                  </a:txBody>
                  <a:tcPr marL="5542" marR="5542" marT="554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latin typeface="Arial" panose="020B0604020202020204"/>
                        </a:rPr>
                        <a:t>88W/130W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latin typeface="Arial" panose="020B0604020202020204"/>
                      </a:endParaRPr>
                    </a:p>
                  </a:txBody>
                  <a:tcPr marL="5542" marR="5542" marT="554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latin typeface="Arial" panose="020B0604020202020204"/>
                        </a:rPr>
                        <a:t>117W/173W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latin typeface="Arial" panose="020B0604020202020204"/>
                      </a:endParaRPr>
                    </a:p>
                  </a:txBody>
                  <a:tcPr marL="5542" marR="5542" marT="554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latin typeface="Arial" panose="020B0604020202020204"/>
                        </a:rPr>
                        <a:t>146W/217W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latin typeface="Arial" panose="020B0604020202020204"/>
                      </a:endParaRPr>
                    </a:p>
                  </a:txBody>
                  <a:tcPr marL="5542" marR="5542" marT="554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latin typeface="Arial" panose="020B0604020202020204"/>
                        </a:rPr>
                        <a:t>176W/261W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latin typeface="Arial" panose="020B0604020202020204"/>
                      </a:endParaRPr>
                    </a:p>
                  </a:txBody>
                  <a:tcPr marL="5542" marR="5542" marT="554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latin typeface="Arial" panose="020B0604020202020204"/>
                        </a:rPr>
                        <a:t>233W/346W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latin typeface="Arial" panose="020B0604020202020204"/>
                      </a:endParaRPr>
                    </a:p>
                  </a:txBody>
                  <a:tcPr marL="5542" marR="5542" marT="554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latin typeface="Arial" panose="020B0604020202020204"/>
                        </a:rPr>
                        <a:t>292W/433W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latin typeface="Arial" panose="020B0604020202020204"/>
                      </a:endParaRPr>
                    </a:p>
                  </a:txBody>
                  <a:tcPr marL="5542" marR="5542" marT="554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latin typeface="Arial" panose="020B0604020202020204"/>
                        </a:rPr>
                        <a:t>440W/652W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latin typeface="Arial" panose="020B0604020202020204"/>
                      </a:endParaRPr>
                    </a:p>
                  </a:txBody>
                  <a:tcPr marL="5542" marR="5542" marT="554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42942">
                <a:tc>
                  <a:txBody>
                    <a:bodyPr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kumimoji="0" lang="zh-CN" alt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功率因数（</a:t>
                      </a:r>
                      <a:r>
                        <a:rPr kumimoji="0" lang="en-US" altLang="zh-CN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PF</a:t>
                      </a:r>
                      <a:r>
                        <a:rPr kumimoji="0" lang="zh-CN" alt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）</a:t>
                      </a:r>
                      <a:endParaRPr kumimoji="0" lang="zh-CN" altLang="en-US" sz="12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  <a:p>
                      <a:pPr algn="ctr" fontAlgn="ctr"/>
                      <a:endParaRPr lang="zh-CN" altLang="en-US" sz="1200" b="0" i="0" u="none" strike="noStrike" dirty="0">
                        <a:solidFill>
                          <a:srgbClr val="000000"/>
                        </a:solidFill>
                        <a:latin typeface="Arial" panose="020B0604020202020204"/>
                      </a:endParaRPr>
                    </a:p>
                  </a:txBody>
                  <a:tcPr marL="5542" marR="5542" marT="554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latin typeface="Arial" panose="020B0604020202020204"/>
                        </a:rPr>
                        <a:t>0.95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latin typeface="Arial" panose="020B0604020202020204"/>
                      </a:endParaRPr>
                    </a:p>
                  </a:txBody>
                  <a:tcPr marL="5542" marR="5542" marT="554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latin typeface="Arial" panose="020B0604020202020204"/>
                        </a:rPr>
                        <a:t>0.95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latin typeface="Arial" panose="020B0604020202020204"/>
                      </a:endParaRPr>
                    </a:p>
                  </a:txBody>
                  <a:tcPr marL="5542" marR="5542" marT="554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latin typeface="Arial" panose="020B0604020202020204"/>
                        </a:rPr>
                        <a:t>0.95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latin typeface="Arial" panose="020B0604020202020204"/>
                      </a:endParaRPr>
                    </a:p>
                  </a:txBody>
                  <a:tcPr marL="5542" marR="5542" marT="554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latin typeface="Arial" panose="020B0604020202020204"/>
                        </a:rPr>
                        <a:t>0.95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latin typeface="Arial" panose="020B0604020202020204"/>
                      </a:endParaRPr>
                    </a:p>
                  </a:txBody>
                  <a:tcPr marL="5542" marR="5542" marT="554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latin typeface="Arial" panose="020B0604020202020204"/>
                        </a:rPr>
                        <a:t>0.95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latin typeface="Arial" panose="020B0604020202020204"/>
                      </a:endParaRPr>
                    </a:p>
                  </a:txBody>
                  <a:tcPr marL="5542" marR="5542" marT="554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latin typeface="Arial" panose="020B0604020202020204"/>
                        </a:rPr>
                        <a:t>0.95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latin typeface="Arial" panose="020B0604020202020204"/>
                      </a:endParaRPr>
                    </a:p>
                  </a:txBody>
                  <a:tcPr marL="5542" marR="5542" marT="554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latin typeface="Arial" panose="020B0604020202020204"/>
                        </a:rPr>
                        <a:t>0.95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latin typeface="Arial" panose="020B0604020202020204"/>
                      </a:endParaRPr>
                    </a:p>
                  </a:txBody>
                  <a:tcPr marL="5542" marR="5542" marT="554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latin typeface="Arial" panose="020B0604020202020204"/>
                        </a:rPr>
                        <a:t>0.95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latin typeface="Arial" panose="020B0604020202020204"/>
                      </a:endParaRPr>
                    </a:p>
                  </a:txBody>
                  <a:tcPr marL="5542" marR="5542" marT="554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42942">
                <a:tc>
                  <a:txBody>
                    <a:bodyPr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kumimoji="0" lang="zh-CN" alt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冷启动电流（</a:t>
                      </a:r>
                      <a:r>
                        <a:rPr kumimoji="0" lang="en-US" altLang="zh-CN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Max</a:t>
                      </a:r>
                      <a:r>
                        <a:rPr kumimoji="0" lang="zh-CN" alt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）</a:t>
                      </a:r>
                      <a:endParaRPr kumimoji="0" lang="zh-CN" altLang="en-US" sz="12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  <a:p>
                      <a:pPr algn="ctr" fontAlgn="ctr"/>
                      <a:endParaRPr lang="zh-CN" altLang="en-US" sz="1200" b="0" i="0" u="none" strike="noStrike" dirty="0">
                        <a:solidFill>
                          <a:srgbClr val="000000"/>
                        </a:solidFill>
                        <a:latin typeface="Arial" panose="020B0604020202020204"/>
                      </a:endParaRPr>
                    </a:p>
                  </a:txBody>
                  <a:tcPr marL="5542" marR="5542" marT="554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latin typeface="Arial" panose="020B0604020202020204"/>
                        </a:rPr>
                        <a:t>50</a:t>
                      </a:r>
                      <a:r>
                        <a:rPr lang="en-US" altLang="zh-CN" sz="1200" b="0" i="0" u="none" strike="noStrike" dirty="0">
                          <a:solidFill>
                            <a:srgbClr val="000000"/>
                          </a:solidFill>
                          <a:latin typeface="Arial" panose="020B0604020202020204"/>
                        </a:rPr>
                        <a:t>A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latin typeface="Arial" panose="020B0604020202020204"/>
                      </a:endParaRPr>
                    </a:p>
                  </a:txBody>
                  <a:tcPr marL="5542" marR="5542" marT="554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latin typeface="Arial" panose="020B0604020202020204"/>
                        </a:rPr>
                        <a:t>50</a:t>
                      </a:r>
                      <a:r>
                        <a:rPr lang="en-US" altLang="zh-CN" sz="1200" b="0" i="0" u="none" strike="noStrike" dirty="0">
                          <a:solidFill>
                            <a:srgbClr val="000000"/>
                          </a:solidFill>
                          <a:latin typeface="Arial" panose="020B0604020202020204"/>
                        </a:rPr>
                        <a:t>A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latin typeface="Arial" panose="020B0604020202020204"/>
                      </a:endParaRPr>
                    </a:p>
                  </a:txBody>
                  <a:tcPr marL="5542" marR="5542" marT="554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latin typeface="Arial" panose="020B0604020202020204"/>
                        </a:rPr>
                        <a:t>50</a:t>
                      </a:r>
                      <a:r>
                        <a:rPr lang="en-US" altLang="zh-CN" sz="1200" b="0" i="0" u="none" strike="noStrike" dirty="0">
                          <a:solidFill>
                            <a:srgbClr val="000000"/>
                          </a:solidFill>
                          <a:latin typeface="Arial" panose="020B0604020202020204"/>
                        </a:rPr>
                        <a:t>A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latin typeface="Arial" panose="020B0604020202020204"/>
                      </a:endParaRPr>
                    </a:p>
                  </a:txBody>
                  <a:tcPr marL="5542" marR="5542" marT="554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latin typeface="Arial" panose="020B0604020202020204"/>
                        </a:rPr>
                        <a:t>50</a:t>
                      </a:r>
                      <a:r>
                        <a:rPr lang="en-US" altLang="zh-CN" sz="1200" b="0" i="0" u="none" strike="noStrike" dirty="0">
                          <a:solidFill>
                            <a:srgbClr val="000000"/>
                          </a:solidFill>
                          <a:latin typeface="Arial" panose="020B0604020202020204"/>
                        </a:rPr>
                        <a:t>A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latin typeface="Arial" panose="020B0604020202020204"/>
                      </a:endParaRPr>
                    </a:p>
                  </a:txBody>
                  <a:tcPr marL="5542" marR="5542" marT="554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latin typeface="Arial" panose="020B0604020202020204"/>
                        </a:rPr>
                        <a:t>85</a:t>
                      </a:r>
                      <a:r>
                        <a:rPr lang="en-US" altLang="zh-CN" sz="1200" b="0" i="0" u="none" strike="noStrike" dirty="0">
                          <a:solidFill>
                            <a:srgbClr val="000000"/>
                          </a:solidFill>
                          <a:latin typeface="Arial" panose="020B0604020202020204"/>
                        </a:rPr>
                        <a:t>A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latin typeface="Arial" panose="020B0604020202020204"/>
                      </a:endParaRPr>
                    </a:p>
                  </a:txBody>
                  <a:tcPr marL="5542" marR="5542" marT="554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latin typeface="Arial" panose="020B0604020202020204"/>
                        </a:rPr>
                        <a:t>85</a:t>
                      </a:r>
                      <a:r>
                        <a:rPr lang="en-US" altLang="zh-CN" sz="1200" b="0" i="0" u="none" strike="noStrike" dirty="0">
                          <a:solidFill>
                            <a:srgbClr val="000000"/>
                          </a:solidFill>
                          <a:latin typeface="Arial" panose="020B0604020202020204"/>
                        </a:rPr>
                        <a:t>A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latin typeface="Arial" panose="020B0604020202020204"/>
                      </a:endParaRPr>
                    </a:p>
                  </a:txBody>
                  <a:tcPr marL="5542" marR="5542" marT="554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latin typeface="Arial" panose="020B0604020202020204"/>
                        </a:rPr>
                        <a:t>85</a:t>
                      </a:r>
                      <a:r>
                        <a:rPr lang="en-US" altLang="zh-CN" sz="1200" b="0" i="0" u="none" strike="noStrike" dirty="0">
                          <a:solidFill>
                            <a:srgbClr val="000000"/>
                          </a:solidFill>
                          <a:latin typeface="Arial" panose="020B0604020202020204"/>
                        </a:rPr>
                        <a:t>A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latin typeface="Arial" panose="020B0604020202020204"/>
                      </a:endParaRPr>
                    </a:p>
                  </a:txBody>
                  <a:tcPr marL="5542" marR="5542" marT="554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latin typeface="Arial" panose="020B0604020202020204"/>
                        </a:rPr>
                        <a:t>105</a:t>
                      </a:r>
                      <a:r>
                        <a:rPr lang="en-US" altLang="zh-CN" sz="1200" b="0" i="0" u="none" strike="noStrike" dirty="0">
                          <a:solidFill>
                            <a:srgbClr val="000000"/>
                          </a:solidFill>
                          <a:latin typeface="Arial" panose="020B0604020202020204"/>
                        </a:rPr>
                        <a:t>A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latin typeface="Arial" panose="020B0604020202020204"/>
                      </a:endParaRPr>
                    </a:p>
                  </a:txBody>
                  <a:tcPr marL="5542" marR="5542" marT="554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Box 2"/>
          <p:cNvSpPr txBox="1">
            <a:spLocks noChangeArrowheads="1"/>
          </p:cNvSpPr>
          <p:nvPr/>
        </p:nvSpPr>
        <p:spPr bwMode="auto">
          <a:xfrm>
            <a:off x="611505" y="548005"/>
            <a:ext cx="8000365" cy="337185"/>
          </a:xfrm>
          <a:prstGeom prst="rect">
            <a:avLst/>
          </a:prstGeom>
          <a:gradFill rotWithShape="1">
            <a:gsLst>
              <a:gs pos="0">
                <a:srgbClr val="FF0000"/>
              </a:gs>
              <a:gs pos="100000">
                <a:srgbClr val="FF7D7D"/>
              </a:gs>
            </a:gsLst>
            <a:lin ang="0" scaled="1"/>
          </a:gradFill>
          <a:ln w="9525">
            <a:noFill/>
            <a:miter lim="800000"/>
          </a:ln>
        </p:spPr>
        <p:txBody>
          <a:bodyPr wrap="square">
            <a:spAutoFit/>
          </a:bodyPr>
          <a:lstStyle/>
          <a:p>
            <a:pPr defTabSz="1279525">
              <a:spcBef>
                <a:spcPct val="50000"/>
              </a:spcBef>
            </a:pPr>
            <a:r>
              <a:rPr lang="zh-CN" altLang="en-US" sz="1600" b="1">
                <a:solidFill>
                  <a:schemeClr val="bg1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技术参数</a:t>
            </a:r>
            <a:endParaRPr lang="zh-CN" altLang="en-US" sz="1600" b="1">
              <a:solidFill>
                <a:schemeClr val="bg1"/>
              </a:solidFill>
              <a:latin typeface="黑体" panose="02010609060101010101" pitchFamily="2" charset="-122"/>
              <a:ea typeface="黑体" panose="02010609060101010101" pitchFamily="2" charset="-122"/>
            </a:endParaRPr>
          </a:p>
        </p:txBody>
      </p:sp>
      <p:graphicFrame>
        <p:nvGraphicFramePr>
          <p:cNvPr id="4" name="Group 3"/>
          <p:cNvGraphicFramePr>
            <a:graphicFrameLocks noGrp="1"/>
          </p:cNvGraphicFramePr>
          <p:nvPr>
            <p:custDataLst>
              <p:tags r:id="rId1"/>
            </p:custDataLst>
          </p:nvPr>
        </p:nvGraphicFramePr>
        <p:xfrm>
          <a:off x="611505" y="887095"/>
          <a:ext cx="8001000" cy="5687060"/>
        </p:xfrm>
        <a:graphic>
          <a:graphicData uri="http://schemas.openxmlformats.org/drawingml/2006/table">
            <a:tbl>
              <a:tblPr/>
              <a:tblGrid>
                <a:gridCol w="3143250"/>
                <a:gridCol w="4857750"/>
              </a:tblGrid>
              <a:tr h="2667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zh-CN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产品型号</a:t>
                      </a:r>
                      <a:endParaRPr kumimoji="0" lang="zh-CN" altLang="zh-CN" sz="1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CN" sz="1000" b="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F3088A/B5</a:t>
                      </a:r>
                      <a:endParaRPr lang="en-US" altLang="zh-CN" sz="1000" b="0" kern="1200" baseline="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5209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zh-CN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光源</a:t>
                      </a:r>
                      <a:endParaRPr kumimoji="0" lang="zh-CN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0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LED</a:t>
                      </a:r>
                      <a:endParaRPr lang="en-US" altLang="zh-CN" sz="1000" kern="1200" baseline="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alpha val="20000"/>
                      </a:schemeClr>
                    </a:solidFill>
                  </a:tcPr>
                </a:tc>
              </a:tr>
              <a:tr h="25273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zh-CN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单颗</a:t>
                      </a:r>
                      <a:r>
                        <a:rPr kumimoji="0" 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LED</a:t>
                      </a:r>
                      <a:r>
                        <a:rPr kumimoji="0" lang="zh-CN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功率</a:t>
                      </a:r>
                      <a:endParaRPr kumimoji="0" lang="zh-CN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CN" sz="10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4W/6.5W</a:t>
                      </a:r>
                      <a:endParaRPr lang="en-US" altLang="zh-CN" sz="1000" kern="1200" baseline="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5209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LED</a:t>
                      </a:r>
                      <a:r>
                        <a:rPr kumimoji="0" lang="zh-CN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寿命</a:t>
                      </a:r>
                      <a:endParaRPr kumimoji="0" lang="zh-CN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en-US" altLang="zh-CN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5</a:t>
                      </a:r>
                      <a:r>
                        <a:rPr kumimoji="0" lang="zh-CN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万小时</a:t>
                      </a:r>
                      <a:endParaRPr kumimoji="0" lang="zh-CN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alpha val="20000"/>
                      </a:schemeClr>
                    </a:solidFill>
                  </a:tcPr>
                </a:tc>
              </a:tr>
              <a:tr h="25209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LED</a:t>
                      </a:r>
                      <a:r>
                        <a:rPr kumimoji="0" lang="zh-CN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数量</a:t>
                      </a:r>
                      <a:endParaRPr kumimoji="0" lang="zh-CN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CN" sz="10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90PCS</a:t>
                      </a:r>
                      <a:endParaRPr lang="en-US" altLang="zh-CN" sz="1000" kern="1200" baseline="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5273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LED</a:t>
                      </a:r>
                      <a:r>
                        <a:rPr kumimoji="0" lang="zh-CN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颜色</a:t>
                      </a:r>
                      <a:r>
                        <a:rPr kumimoji="0" 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(</a:t>
                      </a:r>
                      <a:r>
                        <a:rPr kumimoji="0" lang="zh-CN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全彩</a:t>
                      </a:r>
                      <a:r>
                        <a:rPr kumimoji="0" 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)</a:t>
                      </a:r>
                      <a:endParaRPr kumimoji="0" 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en-US" altLang="zh-CN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4</a:t>
                      </a:r>
                      <a:r>
                        <a:rPr kumimoji="0" lang="zh-CN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合</a:t>
                      </a:r>
                      <a:r>
                        <a:rPr kumimoji="0" lang="en-US" altLang="zh-CN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1</a:t>
                      </a:r>
                      <a:r>
                        <a:rPr kumimoji="0" lang="zh-CN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红绿蓝白</a:t>
                      </a:r>
                      <a:r>
                        <a:rPr kumimoji="0" lang="en-US" altLang="zh-CN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/4</a:t>
                      </a:r>
                      <a:r>
                        <a:rPr kumimoji="0" lang="zh-CN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合</a:t>
                      </a:r>
                      <a:r>
                        <a:rPr kumimoji="0" lang="en-US" altLang="zh-CN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1</a:t>
                      </a:r>
                      <a:r>
                        <a:rPr kumimoji="0" lang="zh-CN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红绿蓝</a:t>
                      </a:r>
                      <a:r>
                        <a:rPr kumimoji="0" lang="zh-CN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中性白</a:t>
                      </a:r>
                      <a:endParaRPr kumimoji="0" lang="zh-CN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alpha val="20000"/>
                      </a:schemeClr>
                    </a:solidFill>
                  </a:tcPr>
                </a:tc>
              </a:tr>
              <a:tr h="25209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zh-CN" altLang="en-US" sz="10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  <a:cs typeface="+mn-cs"/>
                        </a:rPr>
                        <a:t>光束角</a:t>
                      </a:r>
                      <a:r>
                        <a:rPr kumimoji="0" lang="en-US" altLang="zh-CN" sz="10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  <a:cs typeface="+mn-cs"/>
                        </a:rPr>
                        <a:t>(FWHM)</a:t>
                      </a:r>
                      <a:endParaRPr kumimoji="0" lang="zh-CN" altLang="en-US" sz="10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+mn-cs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CN" sz="1000" kern="1200" baseline="0" dirty="0" smtClean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  <a:r>
                        <a:rPr lang="en-US" altLang="zh-CN" sz="10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°/15</a:t>
                      </a:r>
                      <a:r>
                        <a:rPr lang="zh-CN" altLang="en-US" sz="10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°</a:t>
                      </a:r>
                      <a:r>
                        <a:rPr lang="en-US" altLang="zh-CN" sz="10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/20°/30°</a:t>
                      </a:r>
                      <a:r>
                        <a:rPr lang="zh-CN" altLang="en-US" sz="10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altLang="zh-CN" sz="10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/</a:t>
                      </a:r>
                      <a:r>
                        <a:rPr lang="en-US" altLang="zh-CN" sz="1000" kern="1200" baseline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40°/55°</a:t>
                      </a:r>
                      <a:r>
                        <a:rPr lang="zh-CN" altLang="en-US" sz="1000" kern="1200" baseline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altLang="zh-CN" sz="10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/30*15°/50</a:t>
                      </a:r>
                      <a:r>
                        <a:rPr lang="zh-CN" altLang="en-US" sz="10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*</a:t>
                      </a:r>
                      <a:r>
                        <a:rPr lang="en-US" altLang="zh-CN" sz="10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30°</a:t>
                      </a:r>
                      <a:endParaRPr lang="zh-CN" altLang="en-US" sz="1000" kern="1200" baseline="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5273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zh-CN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外壳</a:t>
                      </a:r>
                      <a:r>
                        <a:rPr kumimoji="0" lang="zh-CN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材质</a:t>
                      </a:r>
                      <a:endParaRPr kumimoji="0" lang="zh-CN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zh-CN" altLang="en-US" sz="10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铝挤型灯体，阳极氧化表面处理</a:t>
                      </a:r>
                      <a:endParaRPr lang="zh-CN" altLang="en-US" sz="1000" kern="1200" baseline="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25209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zh-CN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玻璃材质</a:t>
                      </a:r>
                      <a:endParaRPr kumimoji="0" lang="zh-CN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CN" sz="10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6mm</a:t>
                      </a:r>
                      <a:r>
                        <a:rPr lang="zh-CN" altLang="en-US" sz="10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钢化超白玻璃，碧玉黑表面颜色处理</a:t>
                      </a:r>
                      <a:endParaRPr lang="zh-CN" altLang="en-US" sz="1000" kern="1200" baseline="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9464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zh-CN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输入电源</a:t>
                      </a:r>
                      <a:endParaRPr kumimoji="0" lang="zh-CN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CN" sz="1000" kern="1200" baseline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100</a:t>
                      </a:r>
                      <a:r>
                        <a:rPr lang="zh-CN" altLang="en-US" sz="1000" kern="1200" baseline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～</a:t>
                      </a:r>
                      <a:r>
                        <a:rPr lang="en-US" altLang="zh-CN" sz="1000" kern="1200" baseline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240VAC±10%</a:t>
                      </a:r>
                      <a:r>
                        <a:rPr lang="zh-CN" altLang="en-US" sz="1000" kern="1200" baseline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，</a:t>
                      </a:r>
                      <a:r>
                        <a:rPr lang="en-US" altLang="zh-CN" sz="1000" kern="1200" baseline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50/60Hz</a:t>
                      </a:r>
                      <a:endParaRPr lang="en-US" altLang="zh-CN" sz="1000" kern="1200" baseline="0" dirty="0" smtClean="0">
                        <a:solidFill>
                          <a:schemeClr val="tx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25209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LED</a:t>
                      </a:r>
                      <a:r>
                        <a:rPr kumimoji="0" lang="zh-CN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驱动方式</a:t>
                      </a:r>
                      <a:endParaRPr kumimoji="0" lang="zh-CN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CN" sz="10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350mA/500mA </a:t>
                      </a:r>
                      <a:r>
                        <a:rPr lang="zh-CN" altLang="en-US" sz="10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恒流驱动</a:t>
                      </a:r>
                      <a:endParaRPr lang="zh-CN" altLang="en-US" sz="1000" kern="1200" baseline="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5209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zh-CN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系统功率</a:t>
                      </a:r>
                      <a:endParaRPr kumimoji="0" lang="zh-CN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CN" sz="10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440W/652W</a:t>
                      </a:r>
                      <a:endParaRPr lang="en-US" altLang="zh-CN" sz="1000" kern="1200" baseline="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25273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zh-CN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防护等级</a:t>
                      </a:r>
                      <a:endParaRPr kumimoji="0" lang="zh-CN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IP66</a:t>
                      </a:r>
                      <a:endParaRPr kumimoji="0" 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5209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zh-CN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电气安全等级</a:t>
                      </a:r>
                      <a:endParaRPr kumimoji="0" lang="zh-CN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0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I </a:t>
                      </a:r>
                      <a:r>
                        <a:rPr lang="zh-CN" altLang="en-US" sz="10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类</a:t>
                      </a:r>
                      <a:endParaRPr lang="zh-CN" altLang="en-US" sz="1000" kern="1200" baseline="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25273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zh-CN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防雷击</a:t>
                      </a:r>
                      <a:r>
                        <a:rPr kumimoji="0" lang="en-US" altLang="zh-CN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ESD</a:t>
                      </a:r>
                      <a:r>
                        <a:rPr kumimoji="0" lang="zh-CN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保护</a:t>
                      </a:r>
                      <a:endParaRPr kumimoji="0" lang="zh-CN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0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IEC61000-4</a:t>
                      </a:r>
                      <a:r>
                        <a:rPr lang="zh-CN" altLang="en-US" sz="10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（</a:t>
                      </a:r>
                      <a:r>
                        <a:rPr lang="en-US" altLang="zh-CN" sz="10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Level 4</a:t>
                      </a:r>
                      <a:r>
                        <a:rPr lang="zh-CN" altLang="en-US" sz="10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）</a:t>
                      </a:r>
                      <a:endParaRPr lang="zh-CN" altLang="en-US" sz="1000" kern="1200" baseline="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5209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zh-CN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电缆线</a:t>
                      </a:r>
                      <a:endParaRPr kumimoji="0" lang="zh-CN" altLang="zh-CN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0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3*1.0mm² </a:t>
                      </a:r>
                      <a:r>
                        <a:rPr lang="zh-CN" altLang="en-US" sz="10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橡胶线</a:t>
                      </a:r>
                      <a:endParaRPr lang="zh-CN" altLang="en-US" sz="1000" kern="1200" baseline="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</a:tr>
              <a:tr h="25209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zh-CN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信号线</a:t>
                      </a:r>
                      <a:endParaRPr kumimoji="0" lang="zh-CN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zh-CN" altLang="en-US" sz="10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超五类</a:t>
                      </a:r>
                      <a:r>
                        <a:rPr lang="en-US" altLang="zh-CN" sz="10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SFTP</a:t>
                      </a:r>
                      <a:r>
                        <a:rPr lang="zh-CN" altLang="en-US" sz="10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双屏蔽</a:t>
                      </a:r>
                      <a:r>
                        <a:rPr lang="en-US" altLang="zh-CN" sz="10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  <a:r>
                        <a:rPr lang="zh-CN" altLang="en-US" sz="10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对双绞线</a:t>
                      </a:r>
                      <a:endParaRPr lang="zh-CN" altLang="en-US" sz="1000" kern="1200" baseline="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</a:tr>
              <a:tr h="24701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zh-CN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控制</a:t>
                      </a:r>
                      <a:endParaRPr kumimoji="0" lang="zh-CN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en-US" altLang="zh-CN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DMX512</a:t>
                      </a:r>
                      <a:r>
                        <a:rPr kumimoji="0" lang="zh-CN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（</a:t>
                      </a:r>
                      <a:r>
                        <a:rPr kumimoji="0" lang="en-US" altLang="zh-CN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1990</a:t>
                      </a:r>
                      <a:r>
                        <a:rPr kumimoji="0" lang="zh-CN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）</a:t>
                      </a:r>
                      <a:endParaRPr kumimoji="0" lang="en-US" altLang="zh-CN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</a:tr>
              <a:tr h="27368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zh-CN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环境温度</a:t>
                      </a:r>
                      <a:endParaRPr kumimoji="0" lang="zh-CN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-20℃~+55 ℃(Ta+10℃)</a:t>
                      </a:r>
                      <a:endParaRPr kumimoji="0" 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7368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zh-CN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功率因数（</a:t>
                      </a:r>
                      <a:r>
                        <a:rPr kumimoji="0" lang="en-US" altLang="zh-CN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PF</a:t>
                      </a:r>
                      <a:r>
                        <a:rPr kumimoji="0" lang="zh-CN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）</a:t>
                      </a:r>
                      <a:endParaRPr kumimoji="0" lang="zh-CN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0.95</a:t>
                      </a:r>
                      <a:endParaRPr kumimoji="0" 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2730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zh-CN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冷启动电流（</a:t>
                      </a:r>
                      <a:r>
                        <a:rPr kumimoji="0" lang="en-US" altLang="zh-CN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max</a:t>
                      </a:r>
                      <a:r>
                        <a:rPr kumimoji="0" lang="zh-CN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）</a:t>
                      </a:r>
                      <a:endParaRPr kumimoji="0" lang="zh-CN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105</a:t>
                      </a:r>
                      <a:r>
                        <a:rPr kumimoji="0" lang="en-US" altLang="zh-CN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A</a:t>
                      </a:r>
                      <a:endParaRPr kumimoji="0" 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7368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zh-CN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净重</a:t>
                      </a:r>
                      <a:endParaRPr kumimoji="0" lang="zh-CN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25.7</a:t>
                      </a:r>
                      <a:r>
                        <a:rPr kumimoji="0" 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KG</a:t>
                      </a:r>
                      <a:endParaRPr kumimoji="0" 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alpha val="20000"/>
                      </a:scheme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Box 2"/>
          <p:cNvSpPr txBox="1">
            <a:spLocks noChangeArrowheads="1"/>
          </p:cNvSpPr>
          <p:nvPr/>
        </p:nvSpPr>
        <p:spPr bwMode="auto">
          <a:xfrm>
            <a:off x="571472" y="857232"/>
            <a:ext cx="8001000" cy="338137"/>
          </a:xfrm>
          <a:prstGeom prst="rect">
            <a:avLst/>
          </a:prstGeom>
          <a:gradFill rotWithShape="1">
            <a:gsLst>
              <a:gs pos="0">
                <a:srgbClr val="FF0000"/>
              </a:gs>
              <a:gs pos="100000">
                <a:srgbClr val="FF7D7D"/>
              </a:gs>
            </a:gsLst>
            <a:lin ang="0" scaled="1"/>
          </a:gradFill>
          <a:ln w="9525">
            <a:noFill/>
            <a:miter lim="800000"/>
          </a:ln>
        </p:spPr>
        <p:txBody>
          <a:bodyPr>
            <a:spAutoFit/>
          </a:bodyPr>
          <a:lstStyle/>
          <a:p>
            <a:pPr defTabSz="1279525">
              <a:spcBef>
                <a:spcPct val="50000"/>
              </a:spcBef>
            </a:pPr>
            <a:r>
              <a:rPr lang="zh-CN" altLang="en-US" sz="1600" b="1" dirty="0" smtClean="0">
                <a:solidFill>
                  <a:schemeClr val="bg1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灯具尺寸（</a:t>
            </a:r>
            <a:r>
              <a:rPr lang="en-US" altLang="zh-CN" sz="1600" b="1" dirty="0" smtClean="0">
                <a:solidFill>
                  <a:schemeClr val="bg1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mm</a:t>
            </a:r>
            <a:r>
              <a:rPr lang="zh-CN" altLang="en-US" sz="1600" b="1" dirty="0" smtClean="0">
                <a:solidFill>
                  <a:schemeClr val="bg1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）</a:t>
            </a:r>
            <a:endParaRPr lang="zh-CN" altLang="en-US" sz="1600" b="1" dirty="0">
              <a:solidFill>
                <a:schemeClr val="bg1"/>
              </a:solidFill>
              <a:latin typeface="黑体" panose="02010609060101010101" pitchFamily="2" charset="-122"/>
              <a:ea typeface="黑体" panose="02010609060101010101" pitchFamily="2" charset="-122"/>
            </a:endParaRPr>
          </a:p>
        </p:txBody>
      </p:sp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1" cstate="print"/>
          <a:srcRect/>
          <a:stretch>
            <a:fillRect/>
          </a:stretch>
        </p:blipFill>
        <p:spPr bwMode="auto">
          <a:xfrm>
            <a:off x="2928926" y="1285860"/>
            <a:ext cx="5786478" cy="2969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31" name="Picture 7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00034" y="4214818"/>
            <a:ext cx="5844231" cy="24288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42844" y="1571612"/>
            <a:ext cx="2814640" cy="21928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2"/>
          <p:cNvSpPr txBox="1">
            <a:spLocks noChangeArrowheads="1"/>
          </p:cNvSpPr>
          <p:nvPr/>
        </p:nvSpPr>
        <p:spPr bwMode="auto">
          <a:xfrm>
            <a:off x="571472" y="642918"/>
            <a:ext cx="8001000" cy="338137"/>
          </a:xfrm>
          <a:prstGeom prst="rect">
            <a:avLst/>
          </a:prstGeom>
          <a:gradFill rotWithShape="1">
            <a:gsLst>
              <a:gs pos="0">
                <a:srgbClr val="FF0000"/>
              </a:gs>
              <a:gs pos="100000">
                <a:srgbClr val="FF7D7D"/>
              </a:gs>
            </a:gsLst>
            <a:lin ang="0" scaled="1"/>
          </a:gradFill>
          <a:ln w="9525">
            <a:noFill/>
            <a:miter lim="800000"/>
          </a:ln>
        </p:spPr>
        <p:txBody>
          <a:bodyPr>
            <a:spAutoFit/>
          </a:bodyPr>
          <a:lstStyle/>
          <a:p>
            <a:pPr defTabSz="1279525">
              <a:spcBef>
                <a:spcPct val="50000"/>
              </a:spcBef>
            </a:pPr>
            <a:r>
              <a:rPr lang="zh-CN" altLang="en-US" sz="1600" b="1" dirty="0" smtClean="0">
                <a:solidFill>
                  <a:schemeClr val="bg1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配光曲线</a:t>
            </a:r>
            <a:endParaRPr lang="zh-CN" altLang="en-US" sz="1600" b="1" dirty="0">
              <a:solidFill>
                <a:schemeClr val="bg1"/>
              </a:solidFill>
              <a:latin typeface="黑体" panose="02010609060101010101" pitchFamily="2" charset="-122"/>
              <a:ea typeface="黑体" panose="02010609060101010101" pitchFamily="2" charset="-122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571471" y="981377"/>
            <a:ext cx="4572000" cy="521970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altLang="zh-CN" sz="1400" dirty="0" smtClean="0"/>
              <a:t>F3088A-90-UN-RC-Y(12-XL-90RGBWN-AJ,L715mm,B,CT)</a:t>
            </a:r>
            <a:endParaRPr lang="en-US" altLang="zh-CN" sz="1400" dirty="0" smtClean="0"/>
          </a:p>
          <a:p>
            <a:r>
              <a:rPr lang="zh-CN" altLang="zh-CN" sz="1400" dirty="0" smtClean="0"/>
              <a:t>单只灯具</a:t>
            </a:r>
            <a:endParaRPr lang="zh-CN" altLang="zh-CN" sz="1400" dirty="0" smtClean="0"/>
          </a:p>
        </p:txBody>
      </p:sp>
      <p:graphicFrame>
        <p:nvGraphicFramePr>
          <p:cNvPr id="7" name="表格 6"/>
          <p:cNvGraphicFramePr>
            <a:graphicFrameLocks noGrp="1"/>
          </p:cNvGraphicFramePr>
          <p:nvPr>
            <p:custDataLst>
              <p:tags r:id="rId1"/>
            </p:custDataLst>
          </p:nvPr>
        </p:nvGraphicFramePr>
        <p:xfrm>
          <a:off x="428602" y="5516577"/>
          <a:ext cx="2928958" cy="57150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42942"/>
                <a:gridCol w="1357322"/>
                <a:gridCol w="928694"/>
              </a:tblGrid>
              <a:tr h="285752">
                <a:tc>
                  <a:txBody>
                    <a:bodyPr/>
                    <a:lstStyle/>
                    <a:p>
                      <a:r>
                        <a:rPr lang="zh-CN" altLang="en-US" sz="11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颜色</a:t>
                      </a:r>
                      <a:endParaRPr lang="zh-CN" altLang="en-US" sz="11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zh-CN" altLang="en-US" sz="11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总输出（流明）</a:t>
                      </a:r>
                      <a:endParaRPr lang="zh-CN" altLang="en-US" sz="11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zh-CN" altLang="en-US" sz="11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功率（</a:t>
                      </a:r>
                      <a:r>
                        <a:rPr lang="en-US" altLang="zh-CN" sz="11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W </a:t>
                      </a:r>
                      <a:r>
                        <a:rPr lang="zh-CN" altLang="en-US" sz="11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）</a:t>
                      </a:r>
                      <a:endParaRPr lang="zh-CN" altLang="en-US" sz="11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85750">
                <a:tc>
                  <a:txBody>
                    <a:bodyPr/>
                    <a:lstStyle/>
                    <a:p>
                      <a:r>
                        <a:rPr lang="zh-CN" altLang="en-US" sz="12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中性白</a:t>
                      </a:r>
                      <a:endParaRPr lang="zh-CN" altLang="en-US" sz="12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2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6890</a:t>
                      </a:r>
                      <a:endParaRPr lang="zh-CN" altLang="en-US" sz="12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2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132.5</a:t>
                      </a:r>
                      <a:endParaRPr lang="zh-CN" altLang="en-US" sz="12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pic>
        <p:nvPicPr>
          <p:cNvPr id="4" name="图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9705" y="1538605"/>
            <a:ext cx="3593465" cy="3420745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96055" y="1665605"/>
            <a:ext cx="4768850" cy="3527425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2"/>
          <p:cNvSpPr txBox="1">
            <a:spLocks noChangeArrowheads="1"/>
          </p:cNvSpPr>
          <p:nvPr/>
        </p:nvSpPr>
        <p:spPr bwMode="auto">
          <a:xfrm>
            <a:off x="571472" y="642918"/>
            <a:ext cx="8001000" cy="338137"/>
          </a:xfrm>
          <a:prstGeom prst="rect">
            <a:avLst/>
          </a:prstGeom>
          <a:gradFill rotWithShape="1">
            <a:gsLst>
              <a:gs pos="0">
                <a:srgbClr val="FF0000"/>
              </a:gs>
              <a:gs pos="100000">
                <a:srgbClr val="FF7D7D"/>
              </a:gs>
            </a:gsLst>
            <a:lin ang="0" scaled="1"/>
          </a:gradFill>
          <a:ln w="9525">
            <a:noFill/>
            <a:miter lim="800000"/>
          </a:ln>
        </p:spPr>
        <p:txBody>
          <a:bodyPr>
            <a:spAutoFit/>
          </a:bodyPr>
          <a:lstStyle/>
          <a:p>
            <a:pPr defTabSz="1279525">
              <a:spcBef>
                <a:spcPct val="50000"/>
              </a:spcBef>
            </a:pPr>
            <a:r>
              <a:rPr lang="zh-CN" altLang="en-US" sz="1600" b="1" dirty="0" smtClean="0">
                <a:solidFill>
                  <a:schemeClr val="bg1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配光曲线</a:t>
            </a:r>
            <a:endParaRPr lang="zh-CN" altLang="en-US" sz="1600" b="1" dirty="0">
              <a:solidFill>
                <a:schemeClr val="bg1"/>
              </a:solidFill>
              <a:latin typeface="黑体" panose="02010609060101010101" pitchFamily="2" charset="-122"/>
              <a:ea typeface="黑体" panose="02010609060101010101" pitchFamily="2" charset="-122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571471" y="981377"/>
            <a:ext cx="4572000" cy="521970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altLang="zh-CN" sz="1400" dirty="0" smtClean="0"/>
              <a:t>F3088A-90-UN-RC-Y(15-XL-90RGBWN-AJ,L715mm,B,CT)</a:t>
            </a:r>
            <a:endParaRPr lang="en-US" altLang="zh-CN" sz="1400" dirty="0" smtClean="0"/>
          </a:p>
          <a:p>
            <a:r>
              <a:rPr lang="zh-CN" altLang="zh-CN" sz="1400" dirty="0" smtClean="0">
                <a:sym typeface="+mn-ea"/>
              </a:rPr>
              <a:t>单只灯具</a:t>
            </a:r>
            <a:endParaRPr lang="en-US" altLang="zh-CN" sz="1400" dirty="0" smtClean="0"/>
          </a:p>
        </p:txBody>
      </p:sp>
      <p:graphicFrame>
        <p:nvGraphicFramePr>
          <p:cNvPr id="7" name="表格 6"/>
          <p:cNvGraphicFramePr>
            <a:graphicFrameLocks noGrp="1"/>
          </p:cNvGraphicFramePr>
          <p:nvPr>
            <p:custDataLst>
              <p:tags r:id="rId1"/>
            </p:custDataLst>
          </p:nvPr>
        </p:nvGraphicFramePr>
        <p:xfrm>
          <a:off x="428602" y="5516577"/>
          <a:ext cx="2928958" cy="57150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42942"/>
                <a:gridCol w="1357322"/>
                <a:gridCol w="928694"/>
              </a:tblGrid>
              <a:tr h="285752">
                <a:tc>
                  <a:txBody>
                    <a:bodyPr/>
                    <a:lstStyle/>
                    <a:p>
                      <a:r>
                        <a:rPr lang="zh-CN" altLang="en-US" sz="11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颜色</a:t>
                      </a:r>
                      <a:endParaRPr lang="zh-CN" altLang="en-US" sz="11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zh-CN" altLang="en-US" sz="11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总输出（流明）</a:t>
                      </a:r>
                      <a:endParaRPr lang="zh-CN" altLang="en-US" sz="11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zh-CN" altLang="en-US" sz="11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功率（</a:t>
                      </a:r>
                      <a:r>
                        <a:rPr lang="en-US" altLang="zh-CN" sz="11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W </a:t>
                      </a:r>
                      <a:r>
                        <a:rPr lang="zh-CN" altLang="en-US" sz="11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）</a:t>
                      </a:r>
                      <a:endParaRPr lang="zh-CN" altLang="en-US" sz="11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85750">
                <a:tc>
                  <a:txBody>
                    <a:bodyPr/>
                    <a:lstStyle/>
                    <a:p>
                      <a:r>
                        <a:rPr lang="zh-CN" altLang="en-US" sz="12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中性白</a:t>
                      </a:r>
                      <a:endParaRPr lang="zh-CN" altLang="en-US" sz="12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2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6904</a:t>
                      </a:r>
                      <a:endParaRPr lang="zh-CN" altLang="en-US" sz="12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2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132.5</a:t>
                      </a:r>
                      <a:endParaRPr lang="zh-CN" altLang="en-US" sz="12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pic>
        <p:nvPicPr>
          <p:cNvPr id="6" name="图片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9705" y="1412875"/>
            <a:ext cx="3787140" cy="3470275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40200" y="1628775"/>
            <a:ext cx="4603750" cy="329946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2"/>
          <p:cNvSpPr txBox="1">
            <a:spLocks noChangeArrowheads="1"/>
          </p:cNvSpPr>
          <p:nvPr/>
        </p:nvSpPr>
        <p:spPr bwMode="auto">
          <a:xfrm>
            <a:off x="571472" y="642918"/>
            <a:ext cx="8001000" cy="338137"/>
          </a:xfrm>
          <a:prstGeom prst="rect">
            <a:avLst/>
          </a:prstGeom>
          <a:gradFill rotWithShape="1">
            <a:gsLst>
              <a:gs pos="0">
                <a:srgbClr val="FF0000"/>
              </a:gs>
              <a:gs pos="100000">
                <a:srgbClr val="FF7D7D"/>
              </a:gs>
            </a:gsLst>
            <a:lin ang="0" scaled="1"/>
          </a:gradFill>
          <a:ln w="9525">
            <a:noFill/>
            <a:miter lim="800000"/>
          </a:ln>
        </p:spPr>
        <p:txBody>
          <a:bodyPr>
            <a:spAutoFit/>
          </a:bodyPr>
          <a:lstStyle/>
          <a:p>
            <a:pPr defTabSz="1279525">
              <a:spcBef>
                <a:spcPct val="50000"/>
              </a:spcBef>
            </a:pPr>
            <a:r>
              <a:rPr lang="zh-CN" altLang="en-US" sz="1600" b="1" dirty="0" smtClean="0">
                <a:solidFill>
                  <a:schemeClr val="bg1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配光曲线</a:t>
            </a:r>
            <a:endParaRPr lang="zh-CN" altLang="en-US" sz="1600" b="1" dirty="0">
              <a:solidFill>
                <a:schemeClr val="bg1"/>
              </a:solidFill>
              <a:latin typeface="黑体" panose="02010609060101010101" pitchFamily="2" charset="-122"/>
              <a:ea typeface="黑体" panose="02010609060101010101" pitchFamily="2" charset="-122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571471" y="981377"/>
            <a:ext cx="4572000" cy="521970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altLang="zh-CN" sz="1400" dirty="0" smtClean="0"/>
              <a:t>F3088A-90-UN-RC-Y(20-XL-90RGBWN-AJ,L715mm,B,CT)</a:t>
            </a:r>
            <a:endParaRPr lang="en-US" altLang="zh-CN" sz="1400" dirty="0" smtClean="0"/>
          </a:p>
          <a:p>
            <a:r>
              <a:rPr lang="zh-CN" altLang="en-US" sz="1400" dirty="0" smtClean="0"/>
              <a:t>单只灯具</a:t>
            </a:r>
            <a:endParaRPr lang="zh-CN" altLang="en-US" sz="1400" dirty="0" smtClean="0"/>
          </a:p>
        </p:txBody>
      </p:sp>
      <p:graphicFrame>
        <p:nvGraphicFramePr>
          <p:cNvPr id="7" name="表格 6"/>
          <p:cNvGraphicFramePr>
            <a:graphicFrameLocks noGrp="1"/>
          </p:cNvGraphicFramePr>
          <p:nvPr>
            <p:custDataLst>
              <p:tags r:id="rId1"/>
            </p:custDataLst>
          </p:nvPr>
        </p:nvGraphicFramePr>
        <p:xfrm>
          <a:off x="428602" y="5516577"/>
          <a:ext cx="2928958" cy="57150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42942"/>
                <a:gridCol w="1357322"/>
                <a:gridCol w="928694"/>
              </a:tblGrid>
              <a:tr h="285752">
                <a:tc>
                  <a:txBody>
                    <a:bodyPr/>
                    <a:lstStyle/>
                    <a:p>
                      <a:r>
                        <a:rPr lang="zh-CN" altLang="en-US" sz="11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颜色</a:t>
                      </a:r>
                      <a:endParaRPr lang="zh-CN" altLang="en-US" sz="11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zh-CN" altLang="en-US" sz="11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总输出（流明）</a:t>
                      </a:r>
                      <a:endParaRPr lang="zh-CN" altLang="en-US" sz="11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zh-CN" altLang="en-US" sz="11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功率（</a:t>
                      </a:r>
                      <a:r>
                        <a:rPr lang="en-US" altLang="zh-CN" sz="11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W </a:t>
                      </a:r>
                      <a:r>
                        <a:rPr lang="zh-CN" altLang="en-US" sz="11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）</a:t>
                      </a:r>
                      <a:endParaRPr lang="zh-CN" altLang="en-US" sz="11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85750">
                <a:tc>
                  <a:txBody>
                    <a:bodyPr/>
                    <a:lstStyle/>
                    <a:p>
                      <a:r>
                        <a:rPr lang="zh-CN" altLang="en-US" sz="12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中性白</a:t>
                      </a:r>
                      <a:endParaRPr lang="zh-CN" altLang="en-US" sz="12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2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6772</a:t>
                      </a:r>
                      <a:endParaRPr lang="zh-CN" altLang="en-US" sz="12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2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132.5</a:t>
                      </a:r>
                      <a:endParaRPr lang="zh-CN" altLang="en-US" sz="12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pic>
        <p:nvPicPr>
          <p:cNvPr id="4" name="图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950" y="1484630"/>
            <a:ext cx="3886835" cy="3562350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67810" y="1556385"/>
            <a:ext cx="4862830" cy="350012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2"/>
          <p:cNvSpPr txBox="1">
            <a:spLocks noChangeArrowheads="1"/>
          </p:cNvSpPr>
          <p:nvPr/>
        </p:nvSpPr>
        <p:spPr bwMode="auto">
          <a:xfrm>
            <a:off x="571472" y="642918"/>
            <a:ext cx="8001000" cy="338137"/>
          </a:xfrm>
          <a:prstGeom prst="rect">
            <a:avLst/>
          </a:prstGeom>
          <a:gradFill rotWithShape="1">
            <a:gsLst>
              <a:gs pos="0">
                <a:srgbClr val="FF0000"/>
              </a:gs>
              <a:gs pos="100000">
                <a:srgbClr val="FF7D7D"/>
              </a:gs>
            </a:gsLst>
            <a:lin ang="0" scaled="1"/>
          </a:gradFill>
          <a:ln w="9525">
            <a:noFill/>
            <a:miter lim="800000"/>
          </a:ln>
        </p:spPr>
        <p:txBody>
          <a:bodyPr>
            <a:spAutoFit/>
          </a:bodyPr>
          <a:lstStyle/>
          <a:p>
            <a:pPr defTabSz="1279525">
              <a:spcBef>
                <a:spcPct val="50000"/>
              </a:spcBef>
            </a:pPr>
            <a:r>
              <a:rPr lang="zh-CN" altLang="en-US" sz="1600" b="1" dirty="0" smtClean="0">
                <a:solidFill>
                  <a:schemeClr val="bg1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配光曲线</a:t>
            </a:r>
            <a:endParaRPr lang="zh-CN" altLang="en-US" sz="1600" b="1" dirty="0">
              <a:solidFill>
                <a:schemeClr val="bg1"/>
              </a:solidFill>
              <a:latin typeface="黑体" panose="02010609060101010101" pitchFamily="2" charset="-122"/>
              <a:ea typeface="黑体" panose="02010609060101010101" pitchFamily="2" charset="-122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571471" y="981377"/>
            <a:ext cx="4572000" cy="521970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altLang="zh-CN" sz="1400" dirty="0" smtClean="0"/>
              <a:t>F3088A-90-UN-RC-Y(30-XL-90RGBWN-AJ,L715mm,B,CT)</a:t>
            </a:r>
            <a:endParaRPr lang="en-US" altLang="zh-CN" sz="1400" dirty="0" smtClean="0"/>
          </a:p>
          <a:p>
            <a:r>
              <a:rPr lang="zh-CN" altLang="en-US" sz="1400" dirty="0" smtClean="0"/>
              <a:t>单只灯具</a:t>
            </a:r>
            <a:endParaRPr lang="zh-CN" altLang="en-US" sz="1400" dirty="0" smtClean="0"/>
          </a:p>
        </p:txBody>
      </p:sp>
      <p:graphicFrame>
        <p:nvGraphicFramePr>
          <p:cNvPr id="7" name="表格 6"/>
          <p:cNvGraphicFramePr>
            <a:graphicFrameLocks noGrp="1"/>
          </p:cNvGraphicFramePr>
          <p:nvPr>
            <p:custDataLst>
              <p:tags r:id="rId1"/>
            </p:custDataLst>
          </p:nvPr>
        </p:nvGraphicFramePr>
        <p:xfrm>
          <a:off x="428602" y="5516577"/>
          <a:ext cx="2928958" cy="57150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42942"/>
                <a:gridCol w="1357322"/>
                <a:gridCol w="928694"/>
              </a:tblGrid>
              <a:tr h="285752">
                <a:tc>
                  <a:txBody>
                    <a:bodyPr/>
                    <a:lstStyle/>
                    <a:p>
                      <a:r>
                        <a:rPr lang="zh-CN" altLang="en-US" sz="11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颜色</a:t>
                      </a:r>
                      <a:endParaRPr lang="zh-CN" altLang="en-US" sz="11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zh-CN" altLang="en-US" sz="11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总输出（流明）</a:t>
                      </a:r>
                      <a:endParaRPr lang="zh-CN" altLang="en-US" sz="11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zh-CN" altLang="en-US" sz="11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功率（</a:t>
                      </a:r>
                      <a:r>
                        <a:rPr lang="en-US" altLang="zh-CN" sz="11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W </a:t>
                      </a:r>
                      <a:r>
                        <a:rPr lang="zh-CN" altLang="en-US" sz="11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）</a:t>
                      </a:r>
                      <a:endParaRPr lang="zh-CN" altLang="en-US" sz="11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85750">
                <a:tc>
                  <a:txBody>
                    <a:bodyPr/>
                    <a:lstStyle/>
                    <a:p>
                      <a:r>
                        <a:rPr lang="zh-CN" altLang="en-US" sz="12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中性白</a:t>
                      </a:r>
                      <a:endParaRPr lang="zh-CN" altLang="en-US" sz="12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2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5877</a:t>
                      </a:r>
                      <a:endParaRPr lang="zh-CN" altLang="en-US" sz="12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2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132.5</a:t>
                      </a:r>
                      <a:endParaRPr lang="zh-CN" altLang="en-US" sz="12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pic>
        <p:nvPicPr>
          <p:cNvPr id="6" name="图片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1460" y="1556385"/>
            <a:ext cx="3597910" cy="3375660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67810" y="1660525"/>
            <a:ext cx="4815205" cy="3536315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2"/>
          <p:cNvSpPr txBox="1">
            <a:spLocks noChangeArrowheads="1"/>
          </p:cNvSpPr>
          <p:nvPr/>
        </p:nvSpPr>
        <p:spPr bwMode="auto">
          <a:xfrm>
            <a:off x="571472" y="642918"/>
            <a:ext cx="8001000" cy="338137"/>
          </a:xfrm>
          <a:prstGeom prst="rect">
            <a:avLst/>
          </a:prstGeom>
          <a:gradFill rotWithShape="1">
            <a:gsLst>
              <a:gs pos="0">
                <a:srgbClr val="FF0000"/>
              </a:gs>
              <a:gs pos="100000">
                <a:srgbClr val="FF7D7D"/>
              </a:gs>
            </a:gsLst>
            <a:lin ang="0" scaled="1"/>
          </a:gradFill>
          <a:ln w="9525">
            <a:noFill/>
            <a:miter lim="800000"/>
          </a:ln>
        </p:spPr>
        <p:txBody>
          <a:bodyPr>
            <a:spAutoFit/>
          </a:bodyPr>
          <a:lstStyle/>
          <a:p>
            <a:pPr defTabSz="1279525">
              <a:spcBef>
                <a:spcPct val="50000"/>
              </a:spcBef>
            </a:pPr>
            <a:r>
              <a:rPr lang="zh-CN" altLang="en-US" sz="1600" b="1" dirty="0" smtClean="0">
                <a:solidFill>
                  <a:schemeClr val="bg1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配光曲线</a:t>
            </a:r>
            <a:endParaRPr lang="zh-CN" altLang="en-US" sz="1600" b="1" dirty="0">
              <a:solidFill>
                <a:schemeClr val="bg1"/>
              </a:solidFill>
              <a:latin typeface="黑体" panose="02010609060101010101" pitchFamily="2" charset="-122"/>
              <a:ea typeface="黑体" panose="02010609060101010101" pitchFamily="2" charset="-122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571471" y="981377"/>
            <a:ext cx="4572000" cy="521970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altLang="zh-CN" sz="1400" dirty="0" smtClean="0"/>
              <a:t>F3088A-90-UN-RC-Y(40-XL-90RGBWN-AJ,L715mm,B,CT)</a:t>
            </a:r>
            <a:endParaRPr lang="en-US" altLang="zh-CN" sz="1400" dirty="0" smtClean="0"/>
          </a:p>
          <a:p>
            <a:r>
              <a:rPr lang="zh-CN" altLang="en-US" sz="1400" dirty="0" smtClean="0"/>
              <a:t>单只灯具</a:t>
            </a:r>
            <a:endParaRPr lang="zh-CN" altLang="en-US" sz="1400" dirty="0" smtClean="0"/>
          </a:p>
        </p:txBody>
      </p:sp>
      <p:graphicFrame>
        <p:nvGraphicFramePr>
          <p:cNvPr id="7" name="表格 6"/>
          <p:cNvGraphicFramePr>
            <a:graphicFrameLocks noGrp="1"/>
          </p:cNvGraphicFramePr>
          <p:nvPr>
            <p:custDataLst>
              <p:tags r:id="rId1"/>
            </p:custDataLst>
          </p:nvPr>
        </p:nvGraphicFramePr>
        <p:xfrm>
          <a:off x="428602" y="5516577"/>
          <a:ext cx="2928958" cy="57150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42942"/>
                <a:gridCol w="1357322"/>
                <a:gridCol w="928694"/>
              </a:tblGrid>
              <a:tr h="285752">
                <a:tc>
                  <a:txBody>
                    <a:bodyPr/>
                    <a:lstStyle/>
                    <a:p>
                      <a:r>
                        <a:rPr lang="zh-CN" altLang="en-US" sz="11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颜色</a:t>
                      </a:r>
                      <a:endParaRPr lang="zh-CN" altLang="en-US" sz="11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zh-CN" altLang="en-US" sz="11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总输出（流明）</a:t>
                      </a:r>
                      <a:endParaRPr lang="zh-CN" altLang="en-US" sz="11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zh-CN" altLang="en-US" sz="11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功率（</a:t>
                      </a:r>
                      <a:r>
                        <a:rPr lang="en-US" altLang="zh-CN" sz="11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W </a:t>
                      </a:r>
                      <a:r>
                        <a:rPr lang="zh-CN" altLang="en-US" sz="11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）</a:t>
                      </a:r>
                      <a:endParaRPr lang="zh-CN" altLang="en-US" sz="11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85750">
                <a:tc>
                  <a:txBody>
                    <a:bodyPr/>
                    <a:lstStyle/>
                    <a:p>
                      <a:r>
                        <a:rPr lang="zh-CN" altLang="en-US" sz="12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中性白</a:t>
                      </a:r>
                      <a:endParaRPr lang="zh-CN" altLang="en-US" sz="12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2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6301</a:t>
                      </a:r>
                      <a:endParaRPr lang="zh-CN" altLang="en-US" sz="12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2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132.5</a:t>
                      </a:r>
                      <a:endParaRPr lang="zh-CN" altLang="en-US" sz="12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pic>
        <p:nvPicPr>
          <p:cNvPr id="4" name="图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950" y="1483995"/>
            <a:ext cx="3848100" cy="3494405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11955" y="1484630"/>
            <a:ext cx="4792980" cy="347091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2"/>
          <p:cNvSpPr txBox="1">
            <a:spLocks noChangeArrowheads="1"/>
          </p:cNvSpPr>
          <p:nvPr/>
        </p:nvSpPr>
        <p:spPr bwMode="auto">
          <a:xfrm>
            <a:off x="571472" y="642918"/>
            <a:ext cx="8001000" cy="338137"/>
          </a:xfrm>
          <a:prstGeom prst="rect">
            <a:avLst/>
          </a:prstGeom>
          <a:gradFill rotWithShape="1">
            <a:gsLst>
              <a:gs pos="0">
                <a:srgbClr val="FF0000"/>
              </a:gs>
              <a:gs pos="100000">
                <a:srgbClr val="FF7D7D"/>
              </a:gs>
            </a:gsLst>
            <a:lin ang="0" scaled="1"/>
          </a:gradFill>
          <a:ln w="9525">
            <a:noFill/>
            <a:miter lim="800000"/>
          </a:ln>
        </p:spPr>
        <p:txBody>
          <a:bodyPr>
            <a:spAutoFit/>
          </a:bodyPr>
          <a:lstStyle/>
          <a:p>
            <a:pPr defTabSz="1279525">
              <a:spcBef>
                <a:spcPct val="50000"/>
              </a:spcBef>
            </a:pPr>
            <a:r>
              <a:rPr lang="zh-CN" altLang="en-US" sz="1600" b="1" dirty="0" smtClean="0">
                <a:solidFill>
                  <a:schemeClr val="bg1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配光曲线</a:t>
            </a:r>
            <a:endParaRPr lang="zh-CN" altLang="en-US" sz="1600" b="1" dirty="0">
              <a:solidFill>
                <a:schemeClr val="bg1"/>
              </a:solidFill>
              <a:latin typeface="黑体" panose="02010609060101010101" pitchFamily="2" charset="-122"/>
              <a:ea typeface="黑体" panose="02010609060101010101" pitchFamily="2" charset="-122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571471" y="981377"/>
            <a:ext cx="4572000" cy="521970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altLang="zh-CN" sz="1400" dirty="0" smtClean="0"/>
              <a:t>F3088A-90-UN-RC-Y(55-XL-90RGBWN-AJ,L715mm,B,CT)</a:t>
            </a:r>
            <a:endParaRPr lang="en-US" altLang="zh-CN" sz="1400" dirty="0" smtClean="0"/>
          </a:p>
          <a:p>
            <a:r>
              <a:rPr lang="zh-CN" altLang="en-US" sz="1400" dirty="0" smtClean="0"/>
              <a:t>单只灯具</a:t>
            </a:r>
            <a:endParaRPr lang="zh-CN" altLang="en-US" sz="1400" dirty="0" smtClean="0"/>
          </a:p>
        </p:txBody>
      </p:sp>
      <p:graphicFrame>
        <p:nvGraphicFramePr>
          <p:cNvPr id="7" name="表格 6"/>
          <p:cNvGraphicFramePr>
            <a:graphicFrameLocks noGrp="1"/>
          </p:cNvGraphicFramePr>
          <p:nvPr>
            <p:custDataLst>
              <p:tags r:id="rId1"/>
            </p:custDataLst>
          </p:nvPr>
        </p:nvGraphicFramePr>
        <p:xfrm>
          <a:off x="428602" y="5516577"/>
          <a:ext cx="2928958" cy="57150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42942"/>
                <a:gridCol w="1357322"/>
                <a:gridCol w="928694"/>
              </a:tblGrid>
              <a:tr h="285752">
                <a:tc>
                  <a:txBody>
                    <a:bodyPr/>
                    <a:lstStyle/>
                    <a:p>
                      <a:r>
                        <a:rPr lang="zh-CN" altLang="en-US" sz="11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颜色</a:t>
                      </a:r>
                      <a:endParaRPr lang="zh-CN" altLang="en-US" sz="11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zh-CN" altLang="en-US" sz="11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总输出（流明）</a:t>
                      </a:r>
                      <a:endParaRPr lang="zh-CN" altLang="en-US" sz="11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zh-CN" altLang="en-US" sz="11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功率（</a:t>
                      </a:r>
                      <a:r>
                        <a:rPr lang="en-US" altLang="zh-CN" sz="11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W </a:t>
                      </a:r>
                      <a:r>
                        <a:rPr lang="zh-CN" altLang="en-US" sz="11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）</a:t>
                      </a:r>
                      <a:endParaRPr lang="zh-CN" altLang="en-US" sz="11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85750">
                <a:tc>
                  <a:txBody>
                    <a:bodyPr/>
                    <a:lstStyle/>
                    <a:p>
                      <a:r>
                        <a:rPr lang="zh-CN" altLang="en-US" sz="12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中性白</a:t>
                      </a:r>
                      <a:endParaRPr lang="zh-CN" altLang="en-US" sz="12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2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6288</a:t>
                      </a:r>
                      <a:endParaRPr lang="zh-CN" altLang="en-US" sz="12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2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132.5</a:t>
                      </a:r>
                      <a:endParaRPr lang="zh-CN" altLang="en-US" sz="12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pic>
        <p:nvPicPr>
          <p:cNvPr id="6" name="图片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3995" y="1556385"/>
            <a:ext cx="3358515" cy="3124200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36010" y="1556385"/>
            <a:ext cx="5116830" cy="3754755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2"/>
          <p:cNvSpPr txBox="1">
            <a:spLocks noChangeArrowheads="1"/>
          </p:cNvSpPr>
          <p:nvPr/>
        </p:nvSpPr>
        <p:spPr bwMode="auto">
          <a:xfrm>
            <a:off x="571472" y="642918"/>
            <a:ext cx="8001000" cy="338137"/>
          </a:xfrm>
          <a:prstGeom prst="rect">
            <a:avLst/>
          </a:prstGeom>
          <a:gradFill rotWithShape="1">
            <a:gsLst>
              <a:gs pos="0">
                <a:srgbClr val="FF0000"/>
              </a:gs>
              <a:gs pos="100000">
                <a:srgbClr val="FF7D7D"/>
              </a:gs>
            </a:gsLst>
            <a:lin ang="0" scaled="1"/>
          </a:gradFill>
          <a:ln w="9525">
            <a:noFill/>
            <a:miter lim="800000"/>
          </a:ln>
        </p:spPr>
        <p:txBody>
          <a:bodyPr>
            <a:spAutoFit/>
          </a:bodyPr>
          <a:lstStyle/>
          <a:p>
            <a:pPr defTabSz="1279525">
              <a:spcBef>
                <a:spcPct val="50000"/>
              </a:spcBef>
            </a:pPr>
            <a:r>
              <a:rPr lang="zh-CN" altLang="en-US" sz="1600" b="1" dirty="0" smtClean="0">
                <a:solidFill>
                  <a:schemeClr val="bg1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配光曲线</a:t>
            </a:r>
            <a:endParaRPr lang="zh-CN" altLang="en-US" sz="1600" b="1" dirty="0">
              <a:solidFill>
                <a:schemeClr val="bg1"/>
              </a:solidFill>
              <a:latin typeface="黑体" panose="02010609060101010101" pitchFamily="2" charset="-122"/>
              <a:ea typeface="黑体" panose="02010609060101010101" pitchFamily="2" charset="-122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571471" y="981377"/>
            <a:ext cx="4572000" cy="521970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altLang="zh-CN" sz="1400" dirty="0" smtClean="0"/>
              <a:t>F3088A-90-UN-RC-Y(3015-XL-90RGBWN-AJ,L715mm,B,CT)</a:t>
            </a:r>
            <a:endParaRPr lang="en-US" altLang="zh-CN" sz="1400" dirty="0" smtClean="0"/>
          </a:p>
          <a:p>
            <a:r>
              <a:rPr lang="zh-CN" altLang="en-US" sz="1400" dirty="0" smtClean="0"/>
              <a:t>单只灯具</a:t>
            </a:r>
            <a:endParaRPr lang="zh-CN" altLang="en-US" sz="1400" dirty="0" smtClean="0"/>
          </a:p>
        </p:txBody>
      </p:sp>
      <p:graphicFrame>
        <p:nvGraphicFramePr>
          <p:cNvPr id="7" name="表格 6"/>
          <p:cNvGraphicFramePr>
            <a:graphicFrameLocks noGrp="1"/>
          </p:cNvGraphicFramePr>
          <p:nvPr>
            <p:custDataLst>
              <p:tags r:id="rId1"/>
            </p:custDataLst>
          </p:nvPr>
        </p:nvGraphicFramePr>
        <p:xfrm>
          <a:off x="428602" y="5516577"/>
          <a:ext cx="2928958" cy="57150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42942"/>
                <a:gridCol w="1357322"/>
                <a:gridCol w="928694"/>
              </a:tblGrid>
              <a:tr h="285752">
                <a:tc>
                  <a:txBody>
                    <a:bodyPr/>
                    <a:lstStyle/>
                    <a:p>
                      <a:r>
                        <a:rPr lang="zh-CN" altLang="en-US" sz="11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颜色</a:t>
                      </a:r>
                      <a:endParaRPr lang="zh-CN" altLang="en-US" sz="11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zh-CN" altLang="en-US" sz="11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总输出（流明）</a:t>
                      </a:r>
                      <a:endParaRPr lang="zh-CN" altLang="en-US" sz="11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zh-CN" altLang="en-US" sz="11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功率（</a:t>
                      </a:r>
                      <a:r>
                        <a:rPr lang="en-US" altLang="zh-CN" sz="11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W </a:t>
                      </a:r>
                      <a:r>
                        <a:rPr lang="zh-CN" altLang="en-US" sz="11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）</a:t>
                      </a:r>
                      <a:endParaRPr lang="zh-CN" altLang="en-US" sz="11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85750">
                <a:tc>
                  <a:txBody>
                    <a:bodyPr/>
                    <a:lstStyle/>
                    <a:p>
                      <a:r>
                        <a:rPr lang="zh-CN" altLang="en-US" sz="12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中性白</a:t>
                      </a:r>
                      <a:endParaRPr lang="zh-CN" altLang="en-US" sz="12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2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5408</a:t>
                      </a:r>
                      <a:endParaRPr lang="zh-CN" altLang="en-US" sz="12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2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132.5</a:t>
                      </a:r>
                      <a:endParaRPr lang="zh-CN" altLang="en-US" sz="12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pic>
        <p:nvPicPr>
          <p:cNvPr id="4" name="图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1460" y="1484630"/>
            <a:ext cx="3551555" cy="3284855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51910" y="1556385"/>
            <a:ext cx="5074920" cy="3641725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2"/>
          <p:cNvSpPr txBox="1">
            <a:spLocks noChangeArrowheads="1"/>
          </p:cNvSpPr>
          <p:nvPr/>
        </p:nvSpPr>
        <p:spPr bwMode="auto">
          <a:xfrm>
            <a:off x="571472" y="642918"/>
            <a:ext cx="8001000" cy="338137"/>
          </a:xfrm>
          <a:prstGeom prst="rect">
            <a:avLst/>
          </a:prstGeom>
          <a:gradFill rotWithShape="1">
            <a:gsLst>
              <a:gs pos="0">
                <a:srgbClr val="FF0000"/>
              </a:gs>
              <a:gs pos="100000">
                <a:srgbClr val="FF7D7D"/>
              </a:gs>
            </a:gsLst>
            <a:lin ang="0" scaled="1"/>
          </a:gradFill>
          <a:ln w="9525">
            <a:noFill/>
            <a:miter lim="800000"/>
          </a:ln>
        </p:spPr>
        <p:txBody>
          <a:bodyPr>
            <a:spAutoFit/>
          </a:bodyPr>
          <a:lstStyle/>
          <a:p>
            <a:pPr defTabSz="1279525">
              <a:spcBef>
                <a:spcPct val="50000"/>
              </a:spcBef>
            </a:pPr>
            <a:r>
              <a:rPr lang="zh-CN" altLang="en-US" sz="1600" b="1" dirty="0" smtClean="0">
                <a:solidFill>
                  <a:schemeClr val="bg1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配光曲线</a:t>
            </a:r>
            <a:endParaRPr lang="zh-CN" altLang="en-US" sz="1600" b="1" dirty="0">
              <a:solidFill>
                <a:schemeClr val="bg1"/>
              </a:solidFill>
              <a:latin typeface="黑体" panose="02010609060101010101" pitchFamily="2" charset="-122"/>
              <a:ea typeface="黑体" panose="02010609060101010101" pitchFamily="2" charset="-122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571471" y="981377"/>
            <a:ext cx="4572000" cy="521970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altLang="zh-CN" sz="1400" dirty="0" smtClean="0"/>
              <a:t>F3088A-90-UN-RC-Y(5030-XL-90RGBWN-AJ,L715mm,B,CT)</a:t>
            </a:r>
            <a:endParaRPr lang="en-US" altLang="zh-CN" sz="1400" dirty="0" smtClean="0"/>
          </a:p>
          <a:p>
            <a:r>
              <a:rPr lang="zh-CN" altLang="en-US" sz="1400" dirty="0" smtClean="0"/>
              <a:t>单只灯具</a:t>
            </a:r>
            <a:endParaRPr lang="zh-CN" altLang="en-US" sz="1400" dirty="0" smtClean="0"/>
          </a:p>
        </p:txBody>
      </p:sp>
      <p:graphicFrame>
        <p:nvGraphicFramePr>
          <p:cNvPr id="7" name="表格 6"/>
          <p:cNvGraphicFramePr>
            <a:graphicFrameLocks noGrp="1"/>
          </p:cNvGraphicFramePr>
          <p:nvPr>
            <p:custDataLst>
              <p:tags r:id="rId1"/>
            </p:custDataLst>
          </p:nvPr>
        </p:nvGraphicFramePr>
        <p:xfrm>
          <a:off x="428602" y="5516577"/>
          <a:ext cx="2928958" cy="57150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42942"/>
                <a:gridCol w="1357322"/>
                <a:gridCol w="928694"/>
              </a:tblGrid>
              <a:tr h="285752">
                <a:tc>
                  <a:txBody>
                    <a:bodyPr/>
                    <a:lstStyle/>
                    <a:p>
                      <a:r>
                        <a:rPr lang="zh-CN" altLang="en-US" sz="11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颜色</a:t>
                      </a:r>
                      <a:endParaRPr lang="zh-CN" altLang="en-US" sz="11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zh-CN" altLang="en-US" sz="11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总输出（流明）</a:t>
                      </a:r>
                      <a:endParaRPr lang="zh-CN" altLang="en-US" sz="11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zh-CN" altLang="en-US" sz="11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功率（</a:t>
                      </a:r>
                      <a:r>
                        <a:rPr lang="en-US" altLang="zh-CN" sz="11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W </a:t>
                      </a:r>
                      <a:r>
                        <a:rPr lang="zh-CN" altLang="en-US" sz="11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）</a:t>
                      </a:r>
                      <a:endParaRPr lang="zh-CN" altLang="en-US" sz="11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85750">
                <a:tc>
                  <a:txBody>
                    <a:bodyPr/>
                    <a:lstStyle/>
                    <a:p>
                      <a:r>
                        <a:rPr lang="zh-CN" altLang="en-US" sz="12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中性白</a:t>
                      </a:r>
                      <a:endParaRPr lang="zh-CN" altLang="en-US" sz="12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2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4436</a:t>
                      </a:r>
                      <a:endParaRPr lang="zh-CN" altLang="en-US" sz="12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2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132.5</a:t>
                      </a:r>
                      <a:endParaRPr lang="zh-CN" altLang="en-US" sz="12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pic>
        <p:nvPicPr>
          <p:cNvPr id="6" name="图片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1460" y="1556385"/>
            <a:ext cx="3818890" cy="3495675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40200" y="1356360"/>
            <a:ext cx="4916805" cy="3609340"/>
          </a:xfrm>
          <a:prstGeom prst="rect">
            <a:avLst/>
          </a:prstGeom>
        </p:spPr>
      </p:pic>
    </p:spTree>
  </p:cSld>
  <p:clrMapOvr>
    <a:masterClrMapping/>
  </p:clrMapOvr>
</p:sld>
</file>

<file path=ppt/tags/tag1.xml><?xml version="1.0" encoding="utf-8"?>
<p:tagLst xmlns:p="http://schemas.openxmlformats.org/presentationml/2006/main">
  <p:tag name="KSO_WM_UNIT_TABLE_BEAUTIFY" val="smartTable{fdfdc108-7379-4117-a15c-5a86abde46d5}"/>
</p:tagLst>
</file>

<file path=ppt/tags/tag2.xml><?xml version="1.0" encoding="utf-8"?>
<p:tagLst xmlns:p="http://schemas.openxmlformats.org/presentationml/2006/main">
  <p:tag name="KSO_WM_UNIT_TABLE_BEAUTIFY" val="smartTable{3a93f668-0c64-4199-bbb5-ec0237714e93}"/>
  <p:tag name="TABLE_ENDDRAG_ORIGIN_RECT" val="630*447"/>
  <p:tag name="TABLE_ENDDRAG_RECT" val="48*64*630*447"/>
</p:tagLst>
</file>

<file path=ppt/tags/tag3.xml><?xml version="1.0" encoding="utf-8"?>
<p:tagLst xmlns:p="http://schemas.openxmlformats.org/presentationml/2006/main">
  <p:tag name="KSO_WM_UNIT_TABLE_BEAUTIFY" val="smartTable{8f83a8ae-1cc1-492e-abb6-42e9bd56a702}"/>
</p:tagLst>
</file>

<file path=ppt/tags/tag4.xml><?xml version="1.0" encoding="utf-8"?>
<p:tagLst xmlns:p="http://schemas.openxmlformats.org/presentationml/2006/main">
  <p:tag name="KSO_WM_UNIT_TABLE_BEAUTIFY" val="smartTable{8f83a8ae-1cc1-492e-abb6-42e9bd56a702}"/>
</p:tagLst>
</file>

<file path=ppt/tags/tag5.xml><?xml version="1.0" encoding="utf-8"?>
<p:tagLst xmlns:p="http://schemas.openxmlformats.org/presentationml/2006/main">
  <p:tag name="KSO_WM_UNIT_TABLE_BEAUTIFY" val="smartTable{8f83a8ae-1cc1-492e-abb6-42e9bd56a702}"/>
</p:tagLst>
</file>

<file path=ppt/tags/tag6.xml><?xml version="1.0" encoding="utf-8"?>
<p:tagLst xmlns:p="http://schemas.openxmlformats.org/presentationml/2006/main">
  <p:tag name="KSO_WM_UNIT_TABLE_BEAUTIFY" val="smartTable{8f83a8ae-1cc1-492e-abb6-42e9bd56a702}"/>
</p:tagLst>
</file>

<file path=ppt/tags/tag7.xml><?xml version="1.0" encoding="utf-8"?>
<p:tagLst xmlns:p="http://schemas.openxmlformats.org/presentationml/2006/main">
  <p:tag name="KSO_WM_UNIT_TABLE_BEAUTIFY" val="smartTable{8f83a8ae-1cc1-492e-abb6-42e9bd56a702}"/>
</p:tagLst>
</file>

<file path=ppt/tags/tag8.xml><?xml version="1.0" encoding="utf-8"?>
<p:tagLst xmlns:p="http://schemas.openxmlformats.org/presentationml/2006/main">
  <p:tag name="KSO_WM_UNIT_TABLE_BEAUTIFY" val="smartTable{8f83a8ae-1cc1-492e-abb6-42e9bd56a702}"/>
</p:tagLst>
</file>

<file path=ppt/tags/tag9.xml><?xml version="1.0" encoding="utf-8"?>
<p:tagLst xmlns:p="http://schemas.openxmlformats.org/presentationml/2006/main">
  <p:tag name="KSO_WM_UNIT_TABLE_BEAUTIFY" val="smartTable{8f83a8ae-1cc1-492e-abb6-42e9bd56a702}"/>
</p:tagLst>
</file>

<file path=ppt/tags/tag10.xml><?xml version="1.0" encoding="utf-8"?>
<p:tagLst xmlns:p="http://schemas.openxmlformats.org/presentationml/2006/main">
  <p:tag name="KSO_WM_UNIT_TABLE_BEAUTIFY" val="smartTable{8f83a8ae-1cc1-492e-abb6-42e9bd56a702}"/>
</p:tagLst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2113</Words>
  <Application>WPS 演示</Application>
  <PresentationFormat>全屏显示(4:3)</PresentationFormat>
  <Paragraphs>360</Paragraphs>
  <Slides>12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8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12</vt:i4>
      </vt:variant>
    </vt:vector>
  </HeadingPairs>
  <TitlesOfParts>
    <vt:vector size="21" baseType="lpstr">
      <vt:lpstr>Arial</vt:lpstr>
      <vt:lpstr>宋体</vt:lpstr>
      <vt:lpstr>Wingdings</vt:lpstr>
      <vt:lpstr>黑体</vt:lpstr>
      <vt:lpstr>Arial Unicode MS</vt:lpstr>
      <vt:lpstr>Arial</vt:lpstr>
      <vt:lpstr>Calibri</vt:lpstr>
      <vt:lpstr>微软雅黑</vt:lpstr>
      <vt:lpstr>Office 主题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幻灯片 1</dc:title>
  <dc:creator>张巍</dc:creator>
  <cp:lastModifiedBy>丹丹</cp:lastModifiedBy>
  <cp:revision>131</cp:revision>
  <dcterms:created xsi:type="dcterms:W3CDTF">2015-05-19T08:03:00Z</dcterms:created>
  <dcterms:modified xsi:type="dcterms:W3CDTF">2021-10-30T08:31:34Z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E59FB238F6DC413087B159935A51CCB7</vt:lpwstr>
  </property>
  <property fmtid="{D5CDD505-2E9C-101B-9397-08002B2CF9AE}" pid="3" name="KSOProductBuildVer">
    <vt:lpwstr>2052-11.1.0.11045</vt:lpwstr>
  </property>
</Properties>
</file>