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75" r:id="rId3"/>
    <p:sldId id="382" r:id="rId4"/>
    <p:sldId id="376" r:id="rId5"/>
    <p:sldId id="378" r:id="rId6"/>
    <p:sldId id="383" r:id="rId7"/>
    <p:sldId id="390" r:id="rId8"/>
    <p:sldId id="391" r:id="rId9"/>
    <p:sldId id="392" r:id="rId10"/>
    <p:sldId id="393" r:id="rId11"/>
    <p:sldId id="394" r:id="rId12"/>
    <p:sldId id="395" r:id="rId13"/>
    <p:sldId id="396" r:id="rId14"/>
  </p:sldIdLst>
  <p:sldSz cx="9144000" cy="6858000" type="screen4x3"/>
  <p:notesSz cx="6794500" cy="99314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06" autoAdjust="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tags" Target="../tags/tag6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tags" Target="../tags/tag7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tags" Target="../tags/tag8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tags" Target="../tags/tag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Text Box 2"/>
          <p:cNvSpPr txBox="1">
            <a:spLocks noChangeArrowheads="1"/>
          </p:cNvSpPr>
          <p:nvPr/>
        </p:nvSpPr>
        <p:spPr bwMode="auto">
          <a:xfrm>
            <a:off x="428596" y="2071678"/>
            <a:ext cx="8103844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概述</a:t>
            </a:r>
            <a:endParaRPr lang="zh-CN" altLang="en-US" sz="16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7" name="Group 5"/>
          <p:cNvGraphicFramePr>
            <a:graphicFrameLocks noGrp="1"/>
          </p:cNvGraphicFramePr>
          <p:nvPr/>
        </p:nvGraphicFramePr>
        <p:xfrm>
          <a:off x="285720" y="2571744"/>
          <a:ext cx="8429655" cy="3082989"/>
        </p:xfrm>
        <a:graphic>
          <a:graphicData uri="http://schemas.openxmlformats.org/drawingml/2006/table">
            <a:tbl>
              <a:tblPr/>
              <a:tblGrid>
                <a:gridCol w="4287497"/>
                <a:gridCol w="4142158"/>
              </a:tblGrid>
              <a:tr h="196532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1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防水：</a:t>
                      </a:r>
                      <a:endParaRPr lang="en-US" altLang="zh-CN" sz="11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zh-CN" alt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使用防水透气螺塞，平衡内外压差，</a:t>
                      </a:r>
                      <a:r>
                        <a:rPr lang="zh-CN" altLang="en-US" sz="11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避免热胀冷缩时吸进水气，出现凝结现象</a:t>
                      </a:r>
                      <a:r>
                        <a:rPr lang="zh-CN" alt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；</a:t>
                      </a:r>
                      <a:endParaRPr lang="en-US" altLang="zh-CN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密封圈采用进口耐老化硅橡胶原料；</a:t>
                      </a:r>
                      <a:endParaRPr lang="en-US" altLang="zh-CN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防护等级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IP66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endParaRPr lang="zh-CN" altLang="en-US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1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结构：</a:t>
                      </a:r>
                      <a:endParaRPr lang="zh-CN" altLang="en-US" sz="11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根据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散热特性，合理的散热通路设计，使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的热量快速通过灯具结构传导出来，保证</a:t>
                      </a: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LED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发光效率及使用寿命；</a:t>
                      </a:r>
                      <a:endParaRPr lang="zh-CN" altLang="en-US" sz="110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通过精心设计的安装支架，可以调节灯具投射角度，</a:t>
                      </a:r>
                      <a:r>
                        <a:rPr lang="zh-CN" altLang="en-US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并可横向滑动调节</a:t>
                      </a:r>
                      <a:r>
                        <a:rPr lang="zh-CN" altLang="en-US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，安装方便快捷。</a:t>
                      </a:r>
                      <a:endParaRPr lang="en-US" altLang="zh-CN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安全规范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：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 Unicode MS" panose="020B0604020202020204" pitchFamily="34" charset="-122"/>
                        </a:rPr>
                        <a:t>灯具严格按照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 Unicode MS" panose="020B0604020202020204" pitchFamily="34" charset="-122"/>
                        </a:rPr>
                        <a:t>CQC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 Unicode MS" panose="020B0604020202020204" pitchFamily="34" charset="-122"/>
                        </a:rPr>
                        <a:t>（中国质量认证中心）、</a:t>
                      </a: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 Unicode MS" panose="020B0604020202020204" pitchFamily="34" charset="-122"/>
                        </a:rPr>
                        <a:t>EMC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 Unicode MS" panose="020B0604020202020204" pitchFamily="34" charset="-122"/>
                        </a:rPr>
                        <a:t>（电磁兼容）标准设计。</a:t>
                      </a:r>
                      <a:endParaRPr lang="en-US" altLang="zh-CN" sz="1100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1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光学：</a:t>
                      </a:r>
                      <a:r>
                        <a:rPr lang="zh-CN" alt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采用四合一</a:t>
                      </a:r>
                      <a:r>
                        <a:rPr lang="en-US" altLang="zh-CN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RGBW LED</a:t>
                      </a:r>
                      <a:r>
                        <a:rPr lang="zh-CN" alt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，能够调出全白光系列</a:t>
                      </a:r>
                      <a:r>
                        <a:rPr lang="en-US" altLang="zh-CN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(6000K</a:t>
                      </a:r>
                      <a:r>
                        <a:rPr lang="zh-CN" alt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、</a:t>
                      </a:r>
                      <a:r>
                        <a:rPr lang="en-US" altLang="zh-CN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5000K</a:t>
                      </a:r>
                      <a:r>
                        <a:rPr lang="zh-CN" alt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、</a:t>
                      </a:r>
                      <a:r>
                        <a:rPr lang="en-US" altLang="zh-CN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4000K</a:t>
                      </a:r>
                      <a:r>
                        <a:rPr lang="zh-CN" alt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、</a:t>
                      </a:r>
                      <a:r>
                        <a:rPr lang="en-US" altLang="zh-CN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3000K</a:t>
                      </a:r>
                      <a:r>
                        <a:rPr lang="zh-CN" alt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、</a:t>
                      </a:r>
                      <a:r>
                        <a:rPr lang="en-US" altLang="zh-CN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2200K)</a:t>
                      </a:r>
                      <a:r>
                        <a:rPr lang="zh-CN" alt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及各种不同彩色光（水蓝色、天蓝色、淡紫色、淡绿色、琥珀色、水红色）</a:t>
                      </a:r>
                      <a:r>
                        <a:rPr lang="en-US" altLang="zh-CN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zh-CN" alt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混光更均匀，白色效果更纯正。</a:t>
                      </a:r>
                      <a:endParaRPr lang="en-US" altLang="zh-CN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控制方式：</a:t>
                      </a:r>
                      <a:endParaRPr kumimoji="0" lang="en-US" altLang="zh-CN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1.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采用标准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DMX512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（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1990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）协议控制，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1670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万种</a:t>
                      </a: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RGB</a:t>
                      </a:r>
                      <a:r>
                        <a:rPr lang="zh-CN" altLang="en-US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合成真彩色，实现同步、追逐、流水等变化；</a:t>
                      </a:r>
                      <a:endParaRPr kumimoji="0" lang="en-US" alt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2.</a:t>
                      </a:r>
                      <a:r>
                        <a:rPr kumimoji="0" lang="zh-CN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灯具带有温度和电参数等检测与反馈功能。</a:t>
                      </a:r>
                      <a:endParaRPr kumimoji="0" lang="en-US" altLang="zh-CN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1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应用场所：</a:t>
                      </a:r>
                      <a:r>
                        <a:rPr lang="zh-CN" altLang="en-US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公园、广场、商业地产、楼宇等场所洗墙亮化。</a:t>
                      </a:r>
                      <a:endParaRPr lang="zh-CN" altLang="en-US" sz="11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zh-CN" altLang="en-US" sz="1100" b="1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907704" y="126251"/>
            <a:ext cx="3490909" cy="1945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6429388" y="17859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259632" y="1700808"/>
          <a:ext cx="6377699" cy="2571768"/>
        </p:xfrm>
        <a:graphic>
          <a:graphicData uri="http://schemas.openxmlformats.org/drawingml/2006/table">
            <a:tbl>
              <a:tblPr/>
              <a:tblGrid>
                <a:gridCol w="876973"/>
                <a:gridCol w="1229175"/>
                <a:gridCol w="1325654"/>
                <a:gridCol w="1546596"/>
                <a:gridCol w="1399301"/>
              </a:tblGrid>
              <a:tr h="60512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型号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F3321A/B5/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F3322A/B5/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F3323A/B5/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F3324A/B5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7235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颗</a:t>
                      </a:r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数</a:t>
                      </a:r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(PCS)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6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9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15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18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7235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长度</a:t>
                      </a:r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(mm)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350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650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1000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1250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2193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功率</a:t>
                      </a:r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(W)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27W/39 W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40W/59W 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66W/ 98W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79W/118W</a:t>
                      </a:r>
                      <a:endParaRPr lang="en-US" altLang="zh-CN" sz="1400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36" marR="9036" marT="90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/>
          <p:cNvSpPr txBox="1">
            <a:spLocks noChangeArrowheads="1"/>
          </p:cNvSpPr>
          <p:nvPr/>
        </p:nvSpPr>
        <p:spPr bwMode="auto">
          <a:xfrm>
            <a:off x="714375" y="642918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技术参数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4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714375" y="1071546"/>
          <a:ext cx="8001000" cy="5155565"/>
        </p:xfrm>
        <a:graphic>
          <a:graphicData uri="http://schemas.openxmlformats.org/drawingml/2006/table">
            <a:tbl>
              <a:tblPr/>
              <a:tblGrid>
                <a:gridCol w="3143250"/>
                <a:gridCol w="4857750"/>
              </a:tblGrid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产品型号</a:t>
                      </a:r>
                      <a:endParaRPr kumimoji="0" lang="zh-CN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F3321/2/3/4A /B5</a:t>
                      </a:r>
                      <a:r>
                        <a:rPr kumimoji="0" lang="zh-CN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系列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光源</a:t>
                      </a:r>
                      <a:endParaRPr kumimoji="0" lang="zh-CN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endParaRPr kumimoji="0" lang="zh-CN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单颗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功率</a:t>
                      </a:r>
                      <a:endParaRPr kumimoji="0" lang="zh-CN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4</a:t>
                      </a: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W/6.5W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寿命</a:t>
                      </a:r>
                      <a:endParaRPr kumimoji="0" lang="zh-CN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万小时</a:t>
                      </a:r>
                      <a:endParaRPr kumimoji="0" lang="zh-CN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kumimoji="0" lang="zh-CN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F3321:6</a:t>
                      </a:r>
                      <a:r>
                        <a:rPr lang="zh-CN" altLang="en-US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颗        </a:t>
                      </a:r>
                      <a:r>
                        <a:rPr lang="en-US" altLang="zh-CN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F3322: 9</a:t>
                      </a:r>
                      <a:r>
                        <a:rPr lang="zh-CN" altLang="en-US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颗     </a:t>
                      </a:r>
                      <a:r>
                        <a:rPr lang="en-US" altLang="zh-CN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F3323:15</a:t>
                      </a:r>
                      <a:r>
                        <a:rPr lang="zh-CN" altLang="en-US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颗       </a:t>
                      </a:r>
                      <a:r>
                        <a:rPr lang="en-US" altLang="zh-CN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F3324:18</a:t>
                      </a:r>
                      <a:r>
                        <a:rPr lang="zh-CN" altLang="en-US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颗</a:t>
                      </a:r>
                      <a:endParaRPr lang="zh-CN" altLang="en-US" sz="12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颜色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全彩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4</a:t>
                      </a: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合</a:t>
                      </a: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</a:t>
                      </a: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红绿蓝白</a:t>
                      </a: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/4</a:t>
                      </a: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合</a:t>
                      </a: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1</a:t>
                      </a: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红绿蓝中性白</a:t>
                      </a:r>
                      <a:endParaRPr kumimoji="0" lang="zh-CN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rPr>
                        <a:t>光束角（</a:t>
                      </a:r>
                      <a:r>
                        <a:rPr kumimoji="0" lang="en-US" altLang="zh-CN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rPr>
                        <a:t>FWHM</a:t>
                      </a:r>
                      <a:r>
                        <a:rPr kumimoji="0" lang="zh-CN" altLang="en-US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+mn-cs"/>
                        </a:rPr>
                        <a:t>）</a:t>
                      </a:r>
                      <a:endParaRPr kumimoji="0" lang="zh-CN" alt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12°/15°/20°/30°/40°/55°/30*15°/50*30°</a:t>
                      </a:r>
                      <a:endParaRPr lang="zh-CN" altLang="en-US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4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外壳</a:t>
                      </a:r>
                      <a:r>
                        <a:rPr kumimoji="0" 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材质</a:t>
                      </a:r>
                      <a:endParaRPr kumimoji="0" lang="zh-CN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铝挤型灯体，阳极氧化本色表面处理</a:t>
                      </a:r>
                      <a:endParaRPr lang="zh-CN" altLang="en-US" sz="12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玻璃材质</a:t>
                      </a:r>
                      <a:endParaRPr kumimoji="0" lang="zh-CN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00" dirty="0" smtClean="0">
                          <a:latin typeface="+mn-ea"/>
                          <a:ea typeface="+mn-ea"/>
                        </a:rPr>
                        <a:t>5mm </a:t>
                      </a:r>
                      <a:r>
                        <a:rPr lang="zh-CN" altLang="en-US" sz="1200" dirty="0" smtClean="0">
                          <a:latin typeface="+mn-ea"/>
                          <a:ea typeface="+mn-ea"/>
                        </a:rPr>
                        <a:t>钢化超白玻璃，碧玉黑表面颜色处理</a:t>
                      </a:r>
                      <a:endParaRPr lang="en-US" altLang="zh-CN" sz="1200" dirty="0" smtClean="0">
                        <a:latin typeface="+mn-ea"/>
                        <a:ea typeface="+mn-ea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输入电源</a:t>
                      </a:r>
                      <a:endParaRPr kumimoji="0" lang="zh-CN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DC 36V</a:t>
                      </a:r>
                      <a:endParaRPr lang="en-US" altLang="zh-CN" sz="12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LED</a:t>
                      </a: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驱动方式</a:t>
                      </a:r>
                      <a:endParaRPr kumimoji="0" lang="zh-CN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350mA/500mA/700mA </a:t>
                      </a: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恒流驱动</a:t>
                      </a:r>
                      <a:endParaRPr kumimoji="0" lang="zh-CN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系统功率</a:t>
                      </a:r>
                      <a:endParaRPr kumimoji="0" lang="zh-CN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F3321:  27W/39 W        F3322:  40W/59W          </a:t>
                      </a:r>
                      <a:endParaRPr lang="en-US" altLang="zh-CN" sz="1200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2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F3323:  66W/ 98W         F3324: 79W/118W</a:t>
                      </a:r>
                      <a:endParaRPr lang="en-US" altLang="zh-CN" sz="1200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防护等级</a:t>
                      </a:r>
                      <a:endParaRPr kumimoji="0" lang="zh-CN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IP66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电缆线</a:t>
                      </a:r>
                      <a:endParaRPr kumimoji="0" lang="zh-CN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zh-CN" altLang="en-US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1.0mm</a:t>
                      </a:r>
                      <a:r>
                        <a:rPr lang="en-US" altLang="zh-CN" sz="1200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 </a:t>
                      </a:r>
                      <a:r>
                        <a:rPr lang="zh-CN" altLang="en-US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橡胶线</a:t>
                      </a:r>
                      <a:endParaRPr lang="zh-CN" altLang="en-US" sz="12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信号线</a:t>
                      </a:r>
                      <a:endParaRPr kumimoji="0" lang="zh-CN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超五类</a:t>
                      </a:r>
                      <a:r>
                        <a:rPr lang="en-US" altLang="zh-CN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SFTP</a:t>
                      </a:r>
                      <a:r>
                        <a:rPr lang="zh-CN" altLang="en-US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双屏蔽</a:t>
                      </a:r>
                      <a:r>
                        <a:rPr lang="en-US" altLang="zh-CN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对双绞线</a:t>
                      </a:r>
                      <a:endParaRPr lang="zh-CN" altLang="en-US" sz="12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控制</a:t>
                      </a:r>
                      <a:endParaRPr kumimoji="0" lang="zh-CN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DMX512</a:t>
                      </a:r>
                      <a:r>
                        <a:rPr lang="zh-CN" altLang="en-US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zh-CN" altLang="en-US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  <a:endParaRPr lang="zh-CN" altLang="en-US" sz="12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环境温度</a:t>
                      </a:r>
                      <a:endParaRPr kumimoji="0" lang="zh-CN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-20℃~+55 ℃(Ta+10℃)</a:t>
                      </a:r>
                      <a:endParaRPr lang="en-US" altLang="zh-CN" sz="12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净重</a:t>
                      </a:r>
                      <a:endParaRPr kumimoji="0" lang="zh-CN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F3321:1.0KG     F3322:1.9KG        F3323:3.3</a:t>
                      </a: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KG           F3324:3.8KG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/>
          <p:cNvSpPr txBox="1">
            <a:spLocks noChangeArrowheads="1"/>
          </p:cNvSpPr>
          <p:nvPr/>
        </p:nvSpPr>
        <p:spPr bwMode="auto">
          <a:xfrm>
            <a:off x="500034" y="947723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灯具尺寸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(mm)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259812" y="1629080"/>
            <a:ext cx="5886450" cy="343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2000232" y="1785926"/>
            <a:ext cx="209223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350/650/1000/1250</a:t>
            </a:r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8925" y="5444820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3300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76.5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539721" y="620374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7995" y="1052830"/>
            <a:ext cx="726694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F3323A-15-36DC-RC-Y（12-XL-15RGBWN-AJ，L1000，C，CT）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1412875"/>
            <a:ext cx="4134485" cy="380238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710" y="1701165"/>
            <a:ext cx="4609465" cy="341312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8925" y="5444820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3325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76.5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539721" y="620374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7995" y="1052830"/>
            <a:ext cx="726694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F3323A-15-36DC-RC-Y（1</a:t>
            </a:r>
            <a:r>
              <a:rPr lang="en-US" altLang="zh-CN"/>
              <a:t>5</a:t>
            </a:r>
            <a:r>
              <a:rPr lang="zh-CN" altLang="en-US"/>
              <a:t>-XL-15RGBWN-AJ，L1000，C，CT）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1515745"/>
            <a:ext cx="4088765" cy="372618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710" y="1772920"/>
            <a:ext cx="4603115" cy="33731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8925" y="5444820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3270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76.5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539721" y="620374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7995" y="1052830"/>
            <a:ext cx="726694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F3323A-15-36DC-RC-Y（</a:t>
            </a:r>
            <a:r>
              <a:rPr lang="en-US" altLang="zh-CN"/>
              <a:t>20</a:t>
            </a:r>
            <a:r>
              <a:rPr lang="zh-CN" altLang="en-US"/>
              <a:t>-XL-15RGBWN-AJ，L1000，C，CT）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1700530"/>
            <a:ext cx="3888105" cy="34480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8445" y="1628775"/>
            <a:ext cx="4788535" cy="345313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8925" y="5444820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2793</a:t>
                      </a:r>
                      <a:endParaRPr lang="en-US" altLang="zh-C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76.5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539721" y="620374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7995" y="1052830"/>
            <a:ext cx="726694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F3323A-15-36DC-RC-Y（</a:t>
            </a:r>
            <a:r>
              <a:rPr lang="en-US" altLang="zh-CN"/>
              <a:t>30</a:t>
            </a:r>
            <a:r>
              <a:rPr lang="zh-CN" altLang="en-US"/>
              <a:t>-XL-15RGBWN-AJ，L1000，C，CT）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315" y="1421130"/>
            <a:ext cx="4039235" cy="377063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7525" y="1628775"/>
            <a:ext cx="4603750" cy="336359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8925" y="5444820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3025</a:t>
                      </a:r>
                      <a:endParaRPr lang="en-US" altLang="zh-C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76.5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539721" y="620374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7995" y="1052830"/>
            <a:ext cx="726694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F3323A-15-36DC-RC-Y（</a:t>
            </a:r>
            <a:r>
              <a:rPr lang="en-US" altLang="zh-CN"/>
              <a:t>40</a:t>
            </a:r>
            <a:r>
              <a:rPr lang="zh-CN" altLang="en-US"/>
              <a:t>-XL-15RGBWN-AJ，L1000，C，CT）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5" y="1558290"/>
            <a:ext cx="3976370" cy="369316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830" y="1700530"/>
            <a:ext cx="4785995" cy="349948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8925" y="5444820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3016</a:t>
                      </a:r>
                      <a:endParaRPr lang="en-US" altLang="zh-C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76.5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539721" y="620374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7995" y="1052830"/>
            <a:ext cx="726694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F3323A-15-36DC-RC-Y（</a:t>
            </a:r>
            <a:r>
              <a:rPr lang="en-US" altLang="zh-CN"/>
              <a:t>55</a:t>
            </a:r>
            <a:r>
              <a:rPr lang="zh-CN" altLang="en-US"/>
              <a:t>-XL-15RGBWN-AJ，L1000，C，CT）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95" y="1515745"/>
            <a:ext cx="4010025" cy="352615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0200" y="1672590"/>
            <a:ext cx="4706620" cy="336931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8925" y="5444820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3298</a:t>
                      </a:r>
                      <a:endParaRPr lang="en-US" altLang="zh-C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76.5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539721" y="620374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7995" y="1052830"/>
            <a:ext cx="726694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F3323A-15-36DC-RC-Y（</a:t>
            </a:r>
            <a:r>
              <a:rPr lang="en-US" altLang="zh-CN"/>
              <a:t>3015</a:t>
            </a:r>
            <a:r>
              <a:rPr lang="zh-CN" altLang="en-US"/>
              <a:t>-XL-15RGBWN-AJ，L1000，C，CT）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1515745"/>
            <a:ext cx="4062095" cy="368109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6100" y="1515745"/>
            <a:ext cx="4578985" cy="33153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8925" y="5444820"/>
          <a:ext cx="28575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1143008"/>
                <a:gridCol w="10001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颜色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总输出（流明）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功率（瓦特）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chemeClr val="tx1"/>
                          </a:solidFill>
                        </a:rPr>
                        <a:t>中性白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2767</a:t>
                      </a:r>
                      <a:endParaRPr lang="en-US" altLang="zh-C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</a:rPr>
                        <a:t>76.5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539721" y="620374"/>
            <a:ext cx="8001000" cy="3381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7D7D"/>
              </a:gs>
            </a:gsLst>
            <a:lin ang="0" scaled="1"/>
          </a:gradFill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79525">
              <a:spcBef>
                <a:spcPct val="5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配光曲线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7995" y="1052830"/>
            <a:ext cx="726694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F3323A-15-36DC-RC-Y（</a:t>
            </a:r>
            <a:r>
              <a:rPr lang="en-US" altLang="zh-CN"/>
              <a:t>5015</a:t>
            </a:r>
            <a:r>
              <a:rPr lang="zh-CN" altLang="en-US"/>
              <a:t>-XL-15RGBWN-AJ，L1000，C，CT）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1412240"/>
            <a:ext cx="4111625" cy="383286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6100" y="1628775"/>
            <a:ext cx="4530725" cy="331851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d863e04d-72e5-440b-9b01-5a5ca75b9d61}"/>
</p:tagLst>
</file>

<file path=ppt/tags/tag2.xml><?xml version="1.0" encoding="utf-8"?>
<p:tagLst xmlns:p="http://schemas.openxmlformats.org/presentationml/2006/main">
  <p:tag name="KSO_WM_UNIT_TABLE_BEAUTIFY" val="smartTable{5d2fe083-24ad-4ce1-9e2f-54869c3fe7cc}"/>
</p:tagLst>
</file>

<file path=ppt/tags/tag3.xml><?xml version="1.0" encoding="utf-8"?>
<p:tagLst xmlns:p="http://schemas.openxmlformats.org/presentationml/2006/main">
  <p:tag name="KSO_WM_UNIT_TABLE_BEAUTIFY" val="smartTable{5d2fe083-24ad-4ce1-9e2f-54869c3fe7cc}"/>
</p:tagLst>
</file>

<file path=ppt/tags/tag4.xml><?xml version="1.0" encoding="utf-8"?>
<p:tagLst xmlns:p="http://schemas.openxmlformats.org/presentationml/2006/main">
  <p:tag name="KSO_WM_UNIT_TABLE_BEAUTIFY" val="smartTable{5d2fe083-24ad-4ce1-9e2f-54869c3fe7cc}"/>
</p:tagLst>
</file>

<file path=ppt/tags/tag5.xml><?xml version="1.0" encoding="utf-8"?>
<p:tagLst xmlns:p="http://schemas.openxmlformats.org/presentationml/2006/main">
  <p:tag name="KSO_WM_UNIT_TABLE_BEAUTIFY" val="smartTable{5d2fe083-24ad-4ce1-9e2f-54869c3fe7cc}"/>
</p:tagLst>
</file>

<file path=ppt/tags/tag6.xml><?xml version="1.0" encoding="utf-8"?>
<p:tagLst xmlns:p="http://schemas.openxmlformats.org/presentationml/2006/main">
  <p:tag name="KSO_WM_UNIT_TABLE_BEAUTIFY" val="smartTable{5d2fe083-24ad-4ce1-9e2f-54869c3fe7cc}"/>
</p:tagLst>
</file>

<file path=ppt/tags/tag7.xml><?xml version="1.0" encoding="utf-8"?>
<p:tagLst xmlns:p="http://schemas.openxmlformats.org/presentationml/2006/main">
  <p:tag name="KSO_WM_UNIT_TABLE_BEAUTIFY" val="smartTable{5d2fe083-24ad-4ce1-9e2f-54869c3fe7cc}"/>
</p:tagLst>
</file>

<file path=ppt/tags/tag8.xml><?xml version="1.0" encoding="utf-8"?>
<p:tagLst xmlns:p="http://schemas.openxmlformats.org/presentationml/2006/main">
  <p:tag name="KSO_WM_UNIT_TABLE_BEAUTIFY" val="smartTable{5d2fe083-24ad-4ce1-9e2f-54869c3fe7cc}"/>
</p:tagLst>
</file>

<file path=ppt/tags/tag9.xml><?xml version="1.0" encoding="utf-8"?>
<p:tagLst xmlns:p="http://schemas.openxmlformats.org/presentationml/2006/main">
  <p:tag name="KSO_WM_UNIT_TABLE_BEAUTIFY" val="smartTable{5d2fe083-24ad-4ce1-9e2f-54869c3fe7cc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1697</Words>
  <Application>WPS 演示</Application>
  <PresentationFormat>全屏显示(4:3)</PresentationFormat>
  <Paragraphs>265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1" baseType="lpstr">
      <vt:lpstr>Arial</vt:lpstr>
      <vt:lpstr>宋体</vt:lpstr>
      <vt:lpstr>Wingdings</vt:lpstr>
      <vt:lpstr>黑体</vt:lpstr>
      <vt:lpstr>Arial Unicode MS</vt:lpstr>
      <vt:lpstr>Arial</vt:lpstr>
      <vt:lpstr>Calibri</vt:lpstr>
      <vt:lpstr>微软雅黑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张巍</dc:creator>
  <cp:lastModifiedBy>丹丹</cp:lastModifiedBy>
  <cp:revision>345</cp:revision>
  <dcterms:created xsi:type="dcterms:W3CDTF">2013-10-23T10:01:00Z</dcterms:created>
  <dcterms:modified xsi:type="dcterms:W3CDTF">2021-10-28T09:22:56Z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0F97AF1F6B9E401B87BCF2D54ACE595E</vt:lpwstr>
  </property>
  <property fmtid="{D5CDD505-2E9C-101B-9397-08002B2CF9AE}" pid="3" name="KSOProductBuildVer">
    <vt:lpwstr>2052-11.1.0.10938</vt:lpwstr>
  </property>
</Properties>
</file>